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7" name="Shape 8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88" name="Shape 8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Again, when we calculate betweenness centrality, the highest values are for Israel and God which is not surprising.</a:t>
            </a:r>
          </a:p>
        </p:txBody>
      </p:sp>
      <p:sp>
        <p:nvSpPr>
          <p:cNvPr id="175" name="Shape 17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spcBef>
                <a:spcPts val="0"/>
              </a:spcBef>
              <a:buNone/>
            </a:pPr>
            <a:r>
              <a:rPr lang="en-US" sz="1100">
                <a:solidFill>
                  <a:srgbClr val="980000"/>
                </a:solidFill>
              </a:rPr>
              <a:t>The degree distribution is right skewed with very few high degree nodes.</a:t>
            </a:r>
          </a:p>
          <a:p>
            <a:pPr lvl="0" rtl="0" algn="just">
              <a:spcBef>
                <a:spcPts val="0"/>
              </a:spcBef>
              <a:buClr>
                <a:schemeClr val="dk1"/>
              </a:buClr>
              <a:buSzPct val="100000"/>
              <a:buFont typeface="Arial"/>
              <a:buNone/>
            </a:pPr>
            <a:r>
              <a:rPr lang="en-US" sz="1100">
                <a:solidFill>
                  <a:srgbClr val="980000"/>
                </a:solidFill>
              </a:rPr>
              <a:t>The network seems to kind of obey the power law with kmin = 3.</a:t>
            </a:r>
          </a:p>
        </p:txBody>
      </p:sp>
      <p:sp>
        <p:nvSpPr>
          <p:cNvPr id="184" name="Shape 18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sz="1300">
                <a:solidFill>
                  <a:srgbClr val="222222"/>
                </a:solidFill>
                <a:highlight>
                  <a:srgbClr val="FFFFFF"/>
                </a:highlight>
                <a:latin typeface="Times New Roman"/>
                <a:ea typeface="Times New Roman"/>
                <a:cs typeface="Times New Roman"/>
                <a:sym typeface="Times New Roman"/>
              </a:rPr>
              <a:t>The friendship paradox hold for this network since the average degree of nodes in the network is smaller than the average degree of their neighbors</a:t>
            </a:r>
          </a:p>
        </p:txBody>
      </p:sp>
      <p:sp>
        <p:nvSpPr>
          <p:cNvPr id="195" name="Shape 19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We calculated the modularity by splitting the nodes into two groups - People and Places.</a:t>
            </a:r>
          </a:p>
          <a:p>
            <a:pPr lvl="0">
              <a:spcBef>
                <a:spcPts val="0"/>
              </a:spcBef>
              <a:buNone/>
            </a:pPr>
            <a:r>
              <a:rPr lang="en-US"/>
              <a:t>This means that in this network, connections between people and places are more prevalent than people - people or place-place connection.</a:t>
            </a:r>
          </a:p>
        </p:txBody>
      </p:sp>
      <p:sp>
        <p:nvSpPr>
          <p:cNvPr id="205" name="Shape 20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5" name="Shape 21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6" name="Shape 22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6" name="Shape 23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46" name="Shape 2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3" name="Shape 25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54" name="Shape 25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96" name="Shape 9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04" name="Shape 10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14" name="Shape 11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22" name="Shape 12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30" name="Shape 13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This is the list of the first ten nodes in the decreasing order of their degree centralities. On the right are the visualizations  centered on the first four nodes with the highest centralities. This was done with a tool called gephi. When we select a particular node, all the edges it is a part of is highlighted so that we get an idea of its connectivity.</a:t>
            </a:r>
          </a:p>
        </p:txBody>
      </p:sp>
      <p:sp>
        <p:nvSpPr>
          <p:cNvPr id="142" name="Shape 14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40000"/>
              </a:lnSpc>
              <a:spcBef>
                <a:spcPts val="0"/>
              </a:spcBef>
              <a:spcAft>
                <a:spcPts val="1800"/>
              </a:spcAft>
              <a:buNone/>
            </a:pPr>
            <a:r>
              <a:rPr lang="en-US">
                <a:solidFill>
                  <a:srgbClr val="333333"/>
                </a:solidFill>
                <a:highlight>
                  <a:srgbClr val="FFFFFF"/>
                </a:highlight>
                <a:latin typeface="Arial"/>
                <a:ea typeface="Arial"/>
                <a:cs typeface="Arial"/>
                <a:sym typeface="Arial"/>
              </a:rPr>
              <a:t>Israel is the place with the highest centrality and it is as expected since majority of the events in the old testament are centered here. In terms of people, God has the highest centrality which is not surprising. The visualization on the right is the one obtained by Professor Chris Harrison for his network and we can see that the results are similar. </a:t>
            </a:r>
          </a:p>
        </p:txBody>
      </p:sp>
      <p:sp>
        <p:nvSpPr>
          <p:cNvPr id="151" name="Shape 15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sz="1050">
                <a:solidFill>
                  <a:srgbClr val="222222"/>
                </a:solidFill>
                <a:highlight>
                  <a:srgbClr val="FFFFFF"/>
                </a:highlight>
                <a:latin typeface="Arial"/>
                <a:ea typeface="Arial"/>
                <a:cs typeface="Arial"/>
                <a:sym typeface="Arial"/>
              </a:rPr>
              <a:t>On calculating the eigenvector centrality for the first ten nodes we see that there is significant difference when compared to the degree centralities, but the nodes which come in both the lists are mostly the same except for a few which implies that including the importance of the neighbors in the calculations have more effect for some nodes than for others.</a:t>
            </a:r>
          </a:p>
        </p:txBody>
      </p:sp>
      <p:sp>
        <p:nvSpPr>
          <p:cNvPr id="163" name="Shape 16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 name="Shape 16"/>
        <p:cNvGrpSpPr/>
        <p:nvPr/>
      </p:nvGrpSpPr>
      <p:grpSpPr>
        <a:xfrm>
          <a:off x="0" y="0"/>
          <a:ext cx="0" cy="0"/>
          <a:chOff x="0" y="0"/>
          <a:chExt cx="0" cy="0"/>
        </a:xfrm>
      </p:grpSpPr>
      <p:sp>
        <p:nvSpPr>
          <p:cNvPr id="17" name="Shape 17"/>
          <p:cNvSpPr txBox="1"/>
          <p:nvPr>
            <p:ph type="ctrTitle"/>
          </p:nvPr>
        </p:nvSpPr>
        <p:spPr>
          <a:xfrm>
            <a:off x="914400" y="2130425"/>
            <a:ext cx="10363200" cy="1470024"/>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8" name="Shape 18"/>
          <p:cNvSpPr txBox="1"/>
          <p:nvPr>
            <p:ph idx="1" type="subTitle"/>
          </p:nvPr>
        </p:nvSpPr>
        <p:spPr>
          <a:xfrm>
            <a:off x="1828800" y="3886200"/>
            <a:ext cx="8534399" cy="17526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9" name="Shape 19"/>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3" name="Shape 73"/>
        <p:cNvGrpSpPr/>
        <p:nvPr/>
      </p:nvGrpSpPr>
      <p:grpSpPr>
        <a:xfrm>
          <a:off x="0" y="0"/>
          <a:ext cx="0" cy="0"/>
          <a:chOff x="0" y="0"/>
          <a:chExt cx="0" cy="0"/>
        </a:xfrm>
      </p:grpSpPr>
      <p:sp>
        <p:nvSpPr>
          <p:cNvPr id="74" name="Shape 74"/>
          <p:cNvSpPr txBox="1"/>
          <p:nvPr>
            <p:ph type="title"/>
          </p:nvPr>
        </p:nvSpPr>
        <p:spPr>
          <a:xfrm>
            <a:off x="609600" y="274637"/>
            <a:ext cx="10972799"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5" name="Shape 75"/>
          <p:cNvSpPr txBox="1"/>
          <p:nvPr>
            <p:ph idx="1" type="body"/>
          </p:nvPr>
        </p:nvSpPr>
        <p:spPr>
          <a:xfrm rot="5400000">
            <a:off x="3833018" y="-1623217"/>
            <a:ext cx="4525963" cy="10972799"/>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6" name="Shape 76"/>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9" name="Shape 79"/>
        <p:cNvGrpSpPr/>
        <p:nvPr/>
      </p:nvGrpSpPr>
      <p:grpSpPr>
        <a:xfrm>
          <a:off x="0" y="0"/>
          <a:ext cx="0" cy="0"/>
          <a:chOff x="0" y="0"/>
          <a:chExt cx="0" cy="0"/>
        </a:xfrm>
      </p:grpSpPr>
      <p:sp>
        <p:nvSpPr>
          <p:cNvPr id="80" name="Shape 80"/>
          <p:cNvSpPr txBox="1"/>
          <p:nvPr>
            <p:ph type="title"/>
          </p:nvPr>
        </p:nvSpPr>
        <p:spPr>
          <a:xfrm rot="5400000">
            <a:off x="7285037" y="1828801"/>
            <a:ext cx="5851525" cy="2743199"/>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1" name="Shape 81"/>
          <p:cNvSpPr txBox="1"/>
          <p:nvPr>
            <p:ph idx="1" type="body"/>
          </p:nvPr>
        </p:nvSpPr>
        <p:spPr>
          <a:xfrm rot="5400000">
            <a:off x="1697037" y="-812798"/>
            <a:ext cx="5851525" cy="80264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2" name="Shape 82"/>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4" name="Shape 84"/>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2" name="Shape 22"/>
        <p:cNvGrpSpPr/>
        <p:nvPr/>
      </p:nvGrpSpPr>
      <p:grpSpPr>
        <a:xfrm>
          <a:off x="0" y="0"/>
          <a:ext cx="0" cy="0"/>
          <a:chOff x="0" y="0"/>
          <a:chExt cx="0" cy="0"/>
        </a:xfrm>
      </p:grpSpPr>
      <p:sp>
        <p:nvSpPr>
          <p:cNvPr id="23" name="Shape 23"/>
          <p:cNvSpPr txBox="1"/>
          <p:nvPr>
            <p:ph type="title"/>
          </p:nvPr>
        </p:nvSpPr>
        <p:spPr>
          <a:xfrm>
            <a:off x="609600" y="274637"/>
            <a:ext cx="10972799"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4" name="Shape 24"/>
          <p:cNvSpPr txBox="1"/>
          <p:nvPr>
            <p:ph idx="1" type="body"/>
          </p:nvPr>
        </p:nvSpPr>
        <p:spPr>
          <a:xfrm>
            <a:off x="609600" y="1600200"/>
            <a:ext cx="10972799"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5" name="Shape 25"/>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8" name="Shape 28"/>
        <p:cNvGrpSpPr/>
        <p:nvPr/>
      </p:nvGrpSpPr>
      <p:grpSpPr>
        <a:xfrm>
          <a:off x="0" y="0"/>
          <a:ext cx="0" cy="0"/>
          <a:chOff x="0" y="0"/>
          <a:chExt cx="0" cy="0"/>
        </a:xfrm>
      </p:grpSpPr>
      <p:sp>
        <p:nvSpPr>
          <p:cNvPr id="29" name="Shape 29"/>
          <p:cNvSpPr txBox="1"/>
          <p:nvPr>
            <p:ph type="title"/>
          </p:nvPr>
        </p:nvSpPr>
        <p:spPr>
          <a:xfrm>
            <a:off x="963083" y="4406901"/>
            <a:ext cx="10363200" cy="1362075"/>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0" name="Shape 30"/>
          <p:cNvSpPr txBox="1"/>
          <p:nvPr>
            <p:ph idx="1" type="body"/>
          </p:nvPr>
        </p:nvSpPr>
        <p:spPr>
          <a:xfrm>
            <a:off x="963083" y="2906713"/>
            <a:ext cx="10363200" cy="1500187"/>
          </a:xfrm>
          <a:prstGeom prst="rect">
            <a:avLst/>
          </a:prstGeom>
          <a:noFill/>
          <a:ln>
            <a:noFill/>
          </a:ln>
        </p:spPr>
        <p:txBody>
          <a:bodyPr anchorCtr="0" anchor="b" bIns="91425" lIns="91425" rIns="91425"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31" name="Shape 31"/>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4" name="Shape 34"/>
        <p:cNvGrpSpPr/>
        <p:nvPr/>
      </p:nvGrpSpPr>
      <p:grpSpPr>
        <a:xfrm>
          <a:off x="0" y="0"/>
          <a:ext cx="0" cy="0"/>
          <a:chOff x="0" y="0"/>
          <a:chExt cx="0" cy="0"/>
        </a:xfrm>
      </p:grpSpPr>
      <p:sp>
        <p:nvSpPr>
          <p:cNvPr id="35" name="Shape 35"/>
          <p:cNvSpPr txBox="1"/>
          <p:nvPr>
            <p:ph type="title"/>
          </p:nvPr>
        </p:nvSpPr>
        <p:spPr>
          <a:xfrm>
            <a:off x="609600" y="274637"/>
            <a:ext cx="10972799"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6" name="Shape 36"/>
          <p:cNvSpPr txBox="1"/>
          <p:nvPr>
            <p:ph idx="1" type="body"/>
          </p:nvPr>
        </p:nvSpPr>
        <p:spPr>
          <a:xfrm>
            <a:off x="609600" y="1600200"/>
            <a:ext cx="53847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2" type="body"/>
          </p:nvPr>
        </p:nvSpPr>
        <p:spPr>
          <a:xfrm>
            <a:off x="6197600" y="1600200"/>
            <a:ext cx="53847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1" name="Shape 41"/>
        <p:cNvGrpSpPr/>
        <p:nvPr/>
      </p:nvGrpSpPr>
      <p:grpSpPr>
        <a:xfrm>
          <a:off x="0" y="0"/>
          <a:ext cx="0" cy="0"/>
          <a:chOff x="0" y="0"/>
          <a:chExt cx="0" cy="0"/>
        </a:xfrm>
      </p:grpSpPr>
      <p:sp>
        <p:nvSpPr>
          <p:cNvPr id="42" name="Shape 42"/>
          <p:cNvSpPr txBox="1"/>
          <p:nvPr>
            <p:ph type="title"/>
          </p:nvPr>
        </p:nvSpPr>
        <p:spPr>
          <a:xfrm>
            <a:off x="609600" y="274637"/>
            <a:ext cx="10972799"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3" name="Shape 43"/>
          <p:cNvSpPr txBox="1"/>
          <p:nvPr>
            <p:ph idx="1" type="body"/>
          </p:nvPr>
        </p:nvSpPr>
        <p:spPr>
          <a:xfrm>
            <a:off x="609600" y="1535112"/>
            <a:ext cx="5386917"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4" name="Shape 44"/>
          <p:cNvSpPr txBox="1"/>
          <p:nvPr>
            <p:ph idx="2" type="body"/>
          </p:nvPr>
        </p:nvSpPr>
        <p:spPr>
          <a:xfrm>
            <a:off x="609600" y="2174875"/>
            <a:ext cx="5386917"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5" name="Shape 45"/>
          <p:cNvSpPr txBox="1"/>
          <p:nvPr>
            <p:ph idx="3" type="body"/>
          </p:nvPr>
        </p:nvSpPr>
        <p:spPr>
          <a:xfrm>
            <a:off x="6193367" y="1535112"/>
            <a:ext cx="5389032"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6" name="Shape 46"/>
          <p:cNvSpPr txBox="1"/>
          <p:nvPr>
            <p:ph idx="4" type="body"/>
          </p:nvPr>
        </p:nvSpPr>
        <p:spPr>
          <a:xfrm>
            <a:off x="6193367" y="2174875"/>
            <a:ext cx="5389032"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7" name="Shape 47"/>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0" name="Shape 50"/>
        <p:cNvGrpSpPr/>
        <p:nvPr/>
      </p:nvGrpSpPr>
      <p:grpSpPr>
        <a:xfrm>
          <a:off x="0" y="0"/>
          <a:ext cx="0" cy="0"/>
          <a:chOff x="0" y="0"/>
          <a:chExt cx="0" cy="0"/>
        </a:xfrm>
      </p:grpSpPr>
      <p:sp>
        <p:nvSpPr>
          <p:cNvPr id="51" name="Shape 51"/>
          <p:cNvSpPr txBox="1"/>
          <p:nvPr>
            <p:ph type="title"/>
          </p:nvPr>
        </p:nvSpPr>
        <p:spPr>
          <a:xfrm>
            <a:off x="609600" y="274637"/>
            <a:ext cx="10972799"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2" name="Shape 52"/>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5" name="Shape 55"/>
        <p:cNvGrpSpPr/>
        <p:nvPr/>
      </p:nvGrpSpPr>
      <p:grpSpPr>
        <a:xfrm>
          <a:off x="0" y="0"/>
          <a:ext cx="0" cy="0"/>
          <a:chOff x="0" y="0"/>
          <a:chExt cx="0" cy="0"/>
        </a:xfrm>
      </p:grpSpPr>
      <p:sp>
        <p:nvSpPr>
          <p:cNvPr id="56" name="Shape 56"/>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8" name="Shape 58"/>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9" name="Shape 59"/>
        <p:cNvGrpSpPr/>
        <p:nvPr/>
      </p:nvGrpSpPr>
      <p:grpSpPr>
        <a:xfrm>
          <a:off x="0" y="0"/>
          <a:ext cx="0" cy="0"/>
          <a:chOff x="0" y="0"/>
          <a:chExt cx="0" cy="0"/>
        </a:xfrm>
      </p:grpSpPr>
      <p:sp>
        <p:nvSpPr>
          <p:cNvPr id="60" name="Shape 60"/>
          <p:cNvSpPr txBox="1"/>
          <p:nvPr>
            <p:ph type="title"/>
          </p:nvPr>
        </p:nvSpPr>
        <p:spPr>
          <a:xfrm>
            <a:off x="609600" y="273050"/>
            <a:ext cx="4011084" cy="1162049"/>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1" name="Shape 61"/>
          <p:cNvSpPr txBox="1"/>
          <p:nvPr>
            <p:ph idx="1" type="body"/>
          </p:nvPr>
        </p:nvSpPr>
        <p:spPr>
          <a:xfrm>
            <a:off x="4766732" y="273051"/>
            <a:ext cx="6815666" cy="5853112"/>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2" name="Shape 62"/>
          <p:cNvSpPr txBox="1"/>
          <p:nvPr>
            <p:ph idx="2" type="body"/>
          </p:nvPr>
        </p:nvSpPr>
        <p:spPr>
          <a:xfrm>
            <a:off x="609600" y="1435100"/>
            <a:ext cx="4011084" cy="4691063"/>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3" name="Shape 63"/>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5" name="Shape 65"/>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6" name="Shape 66"/>
        <p:cNvGrpSpPr/>
        <p:nvPr/>
      </p:nvGrpSpPr>
      <p:grpSpPr>
        <a:xfrm>
          <a:off x="0" y="0"/>
          <a:ext cx="0" cy="0"/>
          <a:chOff x="0" y="0"/>
          <a:chExt cx="0" cy="0"/>
        </a:xfrm>
      </p:grpSpPr>
      <p:sp>
        <p:nvSpPr>
          <p:cNvPr id="67" name="Shape 67"/>
          <p:cNvSpPr txBox="1"/>
          <p:nvPr>
            <p:ph type="title"/>
          </p:nvPr>
        </p:nvSpPr>
        <p:spPr>
          <a:xfrm>
            <a:off x="2389716" y="4800600"/>
            <a:ext cx="7315200" cy="566737"/>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8" name="Shape 68"/>
          <p:cNvSpPr/>
          <p:nvPr>
            <p:ph idx="2" type="pic"/>
          </p:nvPr>
        </p:nvSpPr>
        <p:spPr>
          <a:xfrm>
            <a:off x="2389716" y="612775"/>
            <a:ext cx="7315200" cy="4114800"/>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69" name="Shape 69"/>
          <p:cNvSpPr txBox="1"/>
          <p:nvPr>
            <p:ph idx="1" type="body"/>
          </p:nvPr>
        </p:nvSpPr>
        <p:spPr>
          <a:xfrm>
            <a:off x="2389716" y="5367337"/>
            <a:ext cx="7315200" cy="804861"/>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70" name="Shape 70"/>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609600" y="274637"/>
            <a:ext cx="10972799"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609600" y="1600200"/>
            <a:ext cx="10972799"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609600" y="6356351"/>
            <a:ext cx="284480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4165600" y="6356351"/>
            <a:ext cx="3860799"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pic>
        <p:nvPicPr>
          <p:cNvPr descr="Block3.jpg" id="15" name="Shape 15"/>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moreno.ss.uci.edu/names.dat" TargetMode="External"/><Relationship Id="rId4" Type="http://schemas.openxmlformats.org/officeDocument/2006/relationships/hyperlink" Target="http://www.chrisharrison.net/index.php/Visualizations/BibleViz" TargetMode="External"/><Relationship Id="rId5" Type="http://schemas.openxmlformats.org/officeDocument/2006/relationships/hyperlink" Target="http://www.chrisharrison.net/" TargetMode="External"/><Relationship Id="rId6" Type="http://schemas.openxmlformats.org/officeDocument/2006/relationships/hyperlink" Target="https://gephi.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www.chrisharrison.net/index.php/Visualizations/BibleViz"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hyperlink" Target="http://chrisharrison.net/projects/bibleviz/BibleNetworkmediumOrig.jp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ctrTitle"/>
          </p:nvPr>
        </p:nvSpPr>
        <p:spPr>
          <a:xfrm>
            <a:off x="914400" y="1257300"/>
            <a:ext cx="10363200" cy="1470024"/>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lang="en-US" sz="6600"/>
              <a:t>Social Network in Bible</a:t>
            </a:r>
          </a:p>
        </p:txBody>
      </p:sp>
      <p:sp>
        <p:nvSpPr>
          <p:cNvPr id="91" name="Shape 91"/>
          <p:cNvSpPr txBox="1"/>
          <p:nvPr>
            <p:ph idx="1" type="subTitle"/>
          </p:nvPr>
        </p:nvSpPr>
        <p:spPr>
          <a:xfrm>
            <a:off x="2152650" y="3292221"/>
            <a:ext cx="8534399" cy="697832"/>
          </a:xfrm>
          <a:prstGeom prst="rect">
            <a:avLst/>
          </a:prstGeom>
          <a:noFill/>
          <a:ln>
            <a:noFill/>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en-US" sz="4400">
                <a:solidFill>
                  <a:schemeClr val="dk1"/>
                </a:solidFill>
              </a:rPr>
              <a:t>Group 2</a:t>
            </a:r>
          </a:p>
          <a:p>
            <a:pPr indent="0" lvl="0" marL="0" marR="0" rtl="0" algn="ctr">
              <a:spcBef>
                <a:spcPts val="0"/>
              </a:spcBef>
              <a:buClr>
                <a:schemeClr val="dk1"/>
              </a:buClr>
              <a:buSzPct val="25000"/>
              <a:buFont typeface="Arial"/>
              <a:buNone/>
            </a:pPr>
            <a:r>
              <a:rPr b="1" lang="en-US" sz="4400">
                <a:solidFill>
                  <a:schemeClr val="dk1"/>
                </a:solidFill>
              </a:rPr>
              <a:t>Deepthy Ann Thomas - dat150130</a:t>
            </a:r>
          </a:p>
          <a:p>
            <a:pPr indent="0" lvl="0" marL="0" marR="0" rtl="0" algn="ctr">
              <a:spcBef>
                <a:spcPts val="0"/>
              </a:spcBef>
              <a:buClr>
                <a:schemeClr val="dk1"/>
              </a:buClr>
              <a:buSzPct val="25000"/>
              <a:buFont typeface="Arial"/>
              <a:buNone/>
            </a:pPr>
            <a:r>
              <a:rPr b="1" lang="en-US" sz="4400">
                <a:solidFill>
                  <a:schemeClr val="dk1"/>
                </a:solidFill>
              </a:rPr>
              <a:t>Emy Emmanuel - exe150030</a:t>
            </a:r>
          </a:p>
        </p:txBody>
      </p:sp>
      <p:sp>
        <p:nvSpPr>
          <p:cNvPr id="92" name="Shape 92"/>
          <p:cNvSpPr txBox="1"/>
          <p:nvPr/>
        </p:nvSpPr>
        <p:spPr>
          <a:xfrm>
            <a:off x="2152650" y="2517575"/>
            <a:ext cx="8534400" cy="697800"/>
          </a:xfrm>
          <a:prstGeom prst="rect">
            <a:avLst/>
          </a:prstGeom>
          <a:noFill/>
          <a:ln>
            <a:noFill/>
          </a:ln>
        </p:spPr>
        <p:txBody>
          <a:bodyPr anchorCtr="0" anchor="t" bIns="45700" lIns="91425" rIns="91425" tIns="45700">
            <a:noAutofit/>
          </a:bodyPr>
          <a:lstStyle/>
          <a:p>
            <a:pPr indent="0" lvl="0" marL="0" marR="0" rtl="0" algn="ctr">
              <a:spcBef>
                <a:spcPts val="0"/>
              </a:spcBef>
              <a:buClr>
                <a:srgbClr val="888888"/>
              </a:buClr>
              <a:buSzPct val="25000"/>
              <a:buFont typeface="Arial"/>
              <a:buNone/>
            </a:pPr>
            <a:r>
              <a:rPr b="1" lang="en-US" sz="3200">
                <a:solidFill>
                  <a:srgbClr val="888888"/>
                </a:solidFill>
                <a:latin typeface="Calibri"/>
                <a:ea typeface="Calibri"/>
                <a:cs typeface="Calibri"/>
                <a:sym typeface="Calibri"/>
              </a:rPr>
              <a:t>SYSM 6302</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78" name="Shape 178"/>
          <p:cNvPicPr preferRelativeResize="0"/>
          <p:nvPr/>
        </p:nvPicPr>
        <p:blipFill>
          <a:blip r:embed="rId3">
            <a:alphaModFix/>
          </a:blip>
          <a:stretch>
            <a:fillRect/>
          </a:stretch>
        </p:blipFill>
        <p:spPr>
          <a:xfrm>
            <a:off x="6949025" y="1063699"/>
            <a:ext cx="5145974" cy="5048875"/>
          </a:xfrm>
          <a:prstGeom prst="rect">
            <a:avLst/>
          </a:prstGeom>
          <a:noFill/>
          <a:ln>
            <a:noFill/>
          </a:ln>
        </p:spPr>
      </p:pic>
      <p:sp>
        <p:nvSpPr>
          <p:cNvPr id="179" name="Shape 179"/>
          <p:cNvSpPr txBox="1"/>
          <p:nvPr/>
        </p:nvSpPr>
        <p:spPr>
          <a:xfrm>
            <a:off x="3795750" y="210875"/>
            <a:ext cx="4600500" cy="444600"/>
          </a:xfrm>
          <a:prstGeom prst="rect">
            <a:avLst/>
          </a:prstGeom>
          <a:noFill/>
          <a:ln>
            <a:noFill/>
          </a:ln>
        </p:spPr>
        <p:txBody>
          <a:bodyPr anchorCtr="0" anchor="t" bIns="91425" lIns="91425" rIns="91425" tIns="91425">
            <a:noAutofit/>
          </a:bodyPr>
          <a:lstStyle/>
          <a:p>
            <a:pPr lvl="0">
              <a:spcBef>
                <a:spcPts val="0"/>
              </a:spcBef>
              <a:buNone/>
            </a:pPr>
            <a:r>
              <a:rPr b="1" lang="en-US" sz="3000"/>
              <a:t>Betweenness</a:t>
            </a:r>
            <a:r>
              <a:rPr b="1" lang="en-US" sz="3000"/>
              <a:t> Centrality</a:t>
            </a:r>
          </a:p>
        </p:txBody>
      </p:sp>
      <p:sp>
        <p:nvSpPr>
          <p:cNvPr id="180" name="Shape 180"/>
          <p:cNvSpPr txBox="1"/>
          <p:nvPr/>
        </p:nvSpPr>
        <p:spPr>
          <a:xfrm>
            <a:off x="504625" y="1178500"/>
            <a:ext cx="6172500" cy="4321200"/>
          </a:xfrm>
          <a:prstGeom prst="rect">
            <a:avLst/>
          </a:prstGeom>
          <a:noFill/>
          <a:ln>
            <a:noFill/>
          </a:ln>
        </p:spPr>
        <p:txBody>
          <a:bodyPr anchorCtr="0" anchor="t" bIns="91425" lIns="91425" rIns="91425" tIns="91425">
            <a:noAutofit/>
          </a:bodyPr>
          <a:lstStyle/>
          <a:p>
            <a:pPr lvl="0" algn="just">
              <a:spcBef>
                <a:spcPts val="0"/>
              </a:spcBef>
              <a:buNone/>
            </a:pPr>
            <a:r>
              <a:rPr lang="en-US" sz="3000"/>
              <a:t>Top candidates are God and Israel, which is not surprising.</a:t>
            </a:r>
          </a:p>
          <a:p>
            <a:pPr lvl="0" algn="just">
              <a:spcBef>
                <a:spcPts val="0"/>
              </a:spcBef>
              <a:buNone/>
            </a:pPr>
            <a:r>
              <a:t/>
            </a:r>
            <a:endParaRPr sz="3000"/>
          </a:p>
          <a:p>
            <a:pPr lvl="0" algn="just">
              <a:spcBef>
                <a:spcPts val="0"/>
              </a:spcBef>
              <a:buNone/>
            </a:pPr>
            <a:r>
              <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2167775" y="76850"/>
            <a:ext cx="10126800" cy="825900"/>
          </a:xfrm>
          <a:prstGeom prst="rect">
            <a:avLst/>
          </a:prstGeom>
        </p:spPr>
        <p:txBody>
          <a:bodyPr anchorCtr="0" anchor="ctr" bIns="91425" lIns="91425" rIns="91425" tIns="91425">
            <a:noAutofit/>
          </a:bodyPr>
          <a:lstStyle/>
          <a:p>
            <a:pPr lvl="0" rtl="0" algn="l">
              <a:spcBef>
                <a:spcPts val="0"/>
              </a:spcBef>
              <a:buNone/>
            </a:pPr>
            <a:r>
              <a:rPr b="1" lang="en-US" sz="4800"/>
              <a:t>Degree Distribution &amp; Power Law</a:t>
            </a:r>
          </a:p>
        </p:txBody>
      </p:sp>
      <p:sp>
        <p:nvSpPr>
          <p:cNvPr id="187" name="Shape 187"/>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88" name="Shape 188"/>
          <p:cNvPicPr preferRelativeResize="0"/>
          <p:nvPr/>
        </p:nvPicPr>
        <p:blipFill>
          <a:blip r:embed="rId3">
            <a:alphaModFix/>
          </a:blip>
          <a:stretch>
            <a:fillRect/>
          </a:stretch>
        </p:blipFill>
        <p:spPr>
          <a:xfrm>
            <a:off x="0" y="1017150"/>
            <a:ext cx="5657625" cy="2984775"/>
          </a:xfrm>
          <a:prstGeom prst="rect">
            <a:avLst/>
          </a:prstGeom>
          <a:noFill/>
          <a:ln>
            <a:noFill/>
          </a:ln>
        </p:spPr>
      </p:pic>
      <p:pic>
        <p:nvPicPr>
          <p:cNvPr id="189" name="Shape 189"/>
          <p:cNvPicPr preferRelativeResize="0"/>
          <p:nvPr/>
        </p:nvPicPr>
        <p:blipFill>
          <a:blip r:embed="rId4">
            <a:alphaModFix/>
          </a:blip>
          <a:stretch>
            <a:fillRect/>
          </a:stretch>
        </p:blipFill>
        <p:spPr>
          <a:xfrm>
            <a:off x="0" y="4001925"/>
            <a:ext cx="5657624" cy="2856074"/>
          </a:xfrm>
          <a:prstGeom prst="rect">
            <a:avLst/>
          </a:prstGeom>
          <a:noFill/>
          <a:ln>
            <a:noFill/>
          </a:ln>
        </p:spPr>
      </p:pic>
      <p:sp>
        <p:nvSpPr>
          <p:cNvPr id="190" name="Shape 190"/>
          <p:cNvSpPr txBox="1"/>
          <p:nvPr/>
        </p:nvSpPr>
        <p:spPr>
          <a:xfrm>
            <a:off x="6501075" y="1927625"/>
            <a:ext cx="5274600" cy="3316800"/>
          </a:xfrm>
          <a:prstGeom prst="rect">
            <a:avLst/>
          </a:prstGeom>
          <a:noFill/>
          <a:ln>
            <a:noFill/>
          </a:ln>
        </p:spPr>
        <p:txBody>
          <a:bodyPr anchorCtr="0" anchor="t" bIns="91425" lIns="91425" rIns="91425" tIns="91425">
            <a:noAutofit/>
          </a:bodyPr>
          <a:lstStyle/>
          <a:p>
            <a:pPr lvl="0" algn="just">
              <a:spcBef>
                <a:spcPts val="0"/>
              </a:spcBef>
              <a:buNone/>
            </a:pPr>
            <a:r>
              <a:t/>
            </a:r>
            <a:endParaRPr sz="3000">
              <a:solidFill>
                <a:srgbClr val="980000"/>
              </a:solidFill>
              <a:latin typeface="Calibri"/>
              <a:ea typeface="Calibri"/>
              <a:cs typeface="Calibri"/>
              <a:sym typeface="Calibri"/>
            </a:endParaRPr>
          </a:p>
          <a:p>
            <a:pPr lvl="0" algn="just">
              <a:spcBef>
                <a:spcPts val="0"/>
              </a:spcBef>
              <a:buNone/>
            </a:pPr>
            <a:r>
              <a:t/>
            </a:r>
            <a:endParaRPr sz="3000">
              <a:solidFill>
                <a:srgbClr val="980000"/>
              </a:solidFill>
              <a:latin typeface="Calibri"/>
              <a:ea typeface="Calibri"/>
              <a:cs typeface="Calibri"/>
              <a:sym typeface="Calibri"/>
            </a:endParaRPr>
          </a:p>
          <a:p>
            <a:pPr lvl="0" algn="just">
              <a:spcBef>
                <a:spcPts val="0"/>
              </a:spcBef>
              <a:buNone/>
            </a:pPr>
            <a:r>
              <a:t/>
            </a:r>
            <a:endParaRPr sz="3000">
              <a:solidFill>
                <a:srgbClr val="980000"/>
              </a:solidFill>
              <a:latin typeface="Calibri"/>
              <a:ea typeface="Calibri"/>
              <a:cs typeface="Calibri"/>
              <a:sym typeface="Calibri"/>
            </a:endParaRPr>
          </a:p>
        </p:txBody>
      </p:sp>
      <p:sp>
        <p:nvSpPr>
          <p:cNvPr id="191" name="Shape 191"/>
          <p:cNvSpPr txBox="1"/>
          <p:nvPr/>
        </p:nvSpPr>
        <p:spPr>
          <a:xfrm>
            <a:off x="5904125" y="1167675"/>
            <a:ext cx="5871600" cy="5114700"/>
          </a:xfrm>
          <a:prstGeom prst="rect">
            <a:avLst/>
          </a:prstGeom>
          <a:noFill/>
          <a:ln>
            <a:noFill/>
          </a:ln>
        </p:spPr>
        <p:txBody>
          <a:bodyPr anchorCtr="0" anchor="t" bIns="91425" lIns="91425" rIns="91425" tIns="91425">
            <a:noAutofit/>
          </a:bodyPr>
          <a:lstStyle/>
          <a:p>
            <a:pPr lvl="0">
              <a:spcBef>
                <a:spcPts val="0"/>
              </a:spcBef>
              <a:buNone/>
            </a:pPr>
            <a:r>
              <a:rPr lang="en-US" sz="2400"/>
              <a:t>Right- Skewed Degree Distribution</a:t>
            </a:r>
          </a:p>
          <a:p>
            <a:pPr lvl="0">
              <a:spcBef>
                <a:spcPts val="0"/>
              </a:spcBef>
              <a:buNone/>
            </a:pPr>
            <a:r>
              <a:t/>
            </a:r>
            <a:endParaRPr sz="2400"/>
          </a:p>
          <a:p>
            <a:pPr lvl="0">
              <a:spcBef>
                <a:spcPts val="0"/>
              </a:spcBef>
              <a:buNone/>
            </a:pPr>
            <a:r>
              <a:rPr lang="en-US" sz="2400"/>
              <a:t>Very few high degree nodes.</a:t>
            </a:r>
          </a:p>
          <a:p>
            <a:pPr lvl="0">
              <a:spcBef>
                <a:spcPts val="0"/>
              </a:spcBef>
              <a:buNone/>
            </a:pPr>
            <a:r>
              <a:t/>
            </a:r>
            <a:endParaRPr sz="2400"/>
          </a:p>
          <a:p>
            <a:pPr lvl="0">
              <a:spcBef>
                <a:spcPts val="0"/>
              </a:spcBef>
              <a:buNone/>
            </a:pPr>
            <a:r>
              <a:rPr lang="en-US" sz="2400"/>
              <a:t>Presence of Hubs.</a:t>
            </a:r>
          </a:p>
          <a:p>
            <a:pPr lvl="0">
              <a:spcBef>
                <a:spcPts val="0"/>
              </a:spcBef>
              <a:buNone/>
            </a:pPr>
            <a:r>
              <a:t/>
            </a:r>
            <a:endParaRPr sz="2400"/>
          </a:p>
          <a:p>
            <a:pPr lvl="0">
              <a:spcBef>
                <a:spcPts val="0"/>
              </a:spcBef>
              <a:buNone/>
            </a:pPr>
            <a:r>
              <a:rPr lang="en-US" sz="2400"/>
              <a:t>Power Law kmin = 3</a:t>
            </a:r>
          </a:p>
          <a:p>
            <a:pPr lvl="0">
              <a:spcBef>
                <a:spcPts val="0"/>
              </a:spcBef>
              <a:buNone/>
            </a:pPr>
            <a:r>
              <a:rPr lang="en-US" sz="2400"/>
              <a:t>			   alpha = 1.97</a:t>
            </a:r>
          </a:p>
          <a:p>
            <a:pPr lvl="0">
              <a:spcBef>
                <a:spcPts val="0"/>
              </a:spcBef>
              <a:buNone/>
            </a:pPr>
            <a:r>
              <a:t/>
            </a:r>
            <a:endParaRPr sz="2400"/>
          </a:p>
          <a:p>
            <a:pPr lvl="0">
              <a:spcBef>
                <a:spcPts val="0"/>
              </a:spcBef>
              <a:buNone/>
            </a:pPr>
            <a:r>
              <a:t/>
            </a:r>
            <a:endParaRPr sz="2400"/>
          </a:p>
          <a:p>
            <a:pPr lvl="0">
              <a:spcBef>
                <a:spcPts val="0"/>
              </a:spcBef>
              <a:buNone/>
            </a:pPr>
            <a:r>
              <a:t/>
            </a:r>
            <a:endParaRPr sz="2400"/>
          </a:p>
          <a:p>
            <a:pPr lvl="0">
              <a:spcBef>
                <a:spcPts val="0"/>
              </a:spcBef>
              <a:buNone/>
            </a:pPr>
            <a:r>
              <a:t/>
            </a:r>
            <a:endParaRPr sz="2400"/>
          </a:p>
          <a:p>
            <a:pPr lvl="0">
              <a:spcBef>
                <a:spcPts val="0"/>
              </a:spcBef>
              <a:buNone/>
            </a:pPr>
            <a:r>
              <a:t/>
            </a:r>
            <a:endParaRPr sz="2400"/>
          </a:p>
          <a:p>
            <a:pPr lvl="0">
              <a:spcBef>
                <a:spcPts val="0"/>
              </a:spcBef>
              <a:buNone/>
            </a:pPr>
            <a:r>
              <a:t/>
            </a:r>
            <a:endParaRPr sz="2400"/>
          </a:p>
          <a:p>
            <a:pPr lvl="0">
              <a:spcBef>
                <a:spcPts val="0"/>
              </a:spcBef>
              <a:buNone/>
            </a:pPr>
            <a:r>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609600" y="-12"/>
            <a:ext cx="10972800" cy="1143000"/>
          </a:xfrm>
          <a:prstGeom prst="rect">
            <a:avLst/>
          </a:prstGeom>
        </p:spPr>
        <p:txBody>
          <a:bodyPr anchorCtr="0" anchor="ctr" bIns="91425" lIns="91425" rIns="91425" tIns="91425">
            <a:noAutofit/>
          </a:bodyPr>
          <a:lstStyle/>
          <a:p>
            <a:pPr lvl="0">
              <a:spcBef>
                <a:spcPts val="0"/>
              </a:spcBef>
              <a:buNone/>
            </a:pPr>
            <a:r>
              <a:rPr lang="en-US"/>
              <a:t>Friendship Paradox</a:t>
            </a:r>
          </a:p>
        </p:txBody>
      </p:sp>
      <p:sp>
        <p:nvSpPr>
          <p:cNvPr id="198" name="Shape 198"/>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99" name="Shape 199"/>
          <p:cNvPicPr preferRelativeResize="0"/>
          <p:nvPr/>
        </p:nvPicPr>
        <p:blipFill>
          <a:blip r:embed="rId3">
            <a:alphaModFix/>
          </a:blip>
          <a:stretch>
            <a:fillRect/>
          </a:stretch>
        </p:blipFill>
        <p:spPr>
          <a:xfrm>
            <a:off x="152400" y="1295425"/>
            <a:ext cx="6332874" cy="2115324"/>
          </a:xfrm>
          <a:prstGeom prst="rect">
            <a:avLst/>
          </a:prstGeom>
          <a:noFill/>
          <a:ln>
            <a:noFill/>
          </a:ln>
        </p:spPr>
      </p:pic>
      <p:pic>
        <p:nvPicPr>
          <p:cNvPr id="200" name="Shape 200"/>
          <p:cNvPicPr preferRelativeResize="0"/>
          <p:nvPr/>
        </p:nvPicPr>
        <p:blipFill>
          <a:blip r:embed="rId4">
            <a:alphaModFix/>
          </a:blip>
          <a:stretch>
            <a:fillRect/>
          </a:stretch>
        </p:blipFill>
        <p:spPr>
          <a:xfrm>
            <a:off x="5488200" y="1195800"/>
            <a:ext cx="6703800" cy="4466400"/>
          </a:xfrm>
          <a:prstGeom prst="rect">
            <a:avLst/>
          </a:prstGeom>
          <a:noFill/>
          <a:ln>
            <a:noFill/>
          </a:ln>
        </p:spPr>
      </p:pic>
      <p:sp>
        <p:nvSpPr>
          <p:cNvPr id="201" name="Shape 201"/>
          <p:cNvSpPr txBox="1"/>
          <p:nvPr/>
        </p:nvSpPr>
        <p:spPr>
          <a:xfrm>
            <a:off x="5516225" y="5777125"/>
            <a:ext cx="6466500" cy="455700"/>
          </a:xfrm>
          <a:prstGeom prst="rect">
            <a:avLst/>
          </a:prstGeom>
          <a:noFill/>
          <a:ln>
            <a:noFill/>
          </a:ln>
        </p:spPr>
        <p:txBody>
          <a:bodyPr anchorCtr="0" anchor="t" bIns="91425" lIns="91425" rIns="91425" tIns="91425">
            <a:noAutofit/>
          </a:bodyPr>
          <a:lstStyle/>
          <a:p>
            <a:pPr lvl="0">
              <a:spcBef>
                <a:spcPts val="0"/>
              </a:spcBef>
              <a:buNone/>
            </a:pPr>
            <a:r>
              <a:rPr lang="en-US" sz="1800"/>
              <a:t>Friendship in the Old Testament - David &amp; Jonathan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4399175" y="-84075"/>
            <a:ext cx="4049400" cy="1143000"/>
          </a:xfrm>
          <a:prstGeom prst="rect">
            <a:avLst/>
          </a:prstGeom>
        </p:spPr>
        <p:txBody>
          <a:bodyPr anchorCtr="0" anchor="ctr" bIns="91425" lIns="91425" rIns="91425" tIns="91425">
            <a:noAutofit/>
          </a:bodyPr>
          <a:lstStyle/>
          <a:p>
            <a:pPr lvl="0" algn="l">
              <a:spcBef>
                <a:spcPts val="0"/>
              </a:spcBef>
              <a:buNone/>
            </a:pPr>
            <a:r>
              <a:rPr b="1" lang="en-US"/>
              <a:t>Other features</a:t>
            </a:r>
          </a:p>
        </p:txBody>
      </p:sp>
      <p:sp>
        <p:nvSpPr>
          <p:cNvPr id="208" name="Shape 208"/>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09" name="Shape 209"/>
          <p:cNvSpPr txBox="1"/>
          <p:nvPr/>
        </p:nvSpPr>
        <p:spPr>
          <a:xfrm>
            <a:off x="189675" y="1136800"/>
            <a:ext cx="11700000" cy="5329800"/>
          </a:xfrm>
          <a:prstGeom prst="rect">
            <a:avLst/>
          </a:prstGeom>
          <a:noFill/>
          <a:ln>
            <a:noFill/>
          </a:ln>
        </p:spPr>
        <p:txBody>
          <a:bodyPr anchorCtr="0" anchor="t" bIns="91425" lIns="91425" rIns="91425" tIns="91425">
            <a:noAutofit/>
          </a:bodyPr>
          <a:lstStyle/>
          <a:p>
            <a:pPr lvl="0">
              <a:spcBef>
                <a:spcPts val="0"/>
              </a:spcBef>
              <a:buNone/>
            </a:pPr>
            <a:r>
              <a:rPr lang="en-US" sz="2400"/>
              <a:t>Modularity:</a:t>
            </a:r>
          </a:p>
          <a:p>
            <a:pPr lvl="0">
              <a:spcBef>
                <a:spcPts val="0"/>
              </a:spcBef>
              <a:buNone/>
            </a:pPr>
            <a:r>
              <a:rPr lang="en-US" sz="2400"/>
              <a:t>Split into two groups : People &amp; Places.</a:t>
            </a:r>
          </a:p>
          <a:p>
            <a:pPr lvl="0">
              <a:spcBef>
                <a:spcPts val="0"/>
              </a:spcBef>
              <a:buNone/>
            </a:pPr>
            <a:r>
              <a:t/>
            </a:r>
            <a:endParaRPr sz="2400"/>
          </a:p>
          <a:p>
            <a:pPr lvl="0">
              <a:spcBef>
                <a:spcPts val="0"/>
              </a:spcBef>
              <a:buNone/>
            </a:pPr>
            <a:r>
              <a:rPr lang="en-US" sz="2400"/>
              <a:t>												</a:t>
            </a:r>
            <a:r>
              <a:rPr lang="en-US" sz="2400">
                <a:solidFill>
                  <a:schemeClr val="dk1"/>
                </a:solidFill>
              </a:rPr>
              <a:t>Assortative Mixing</a:t>
            </a:r>
          </a:p>
          <a:p>
            <a:pPr lvl="0">
              <a:spcBef>
                <a:spcPts val="0"/>
              </a:spcBef>
              <a:buNone/>
            </a:pPr>
            <a:r>
              <a:t/>
            </a:r>
            <a:endParaRPr sz="2400"/>
          </a:p>
          <a:p>
            <a:pPr lvl="0">
              <a:spcBef>
                <a:spcPts val="0"/>
              </a:spcBef>
              <a:buNone/>
            </a:pPr>
            <a:r>
              <a:t/>
            </a:r>
            <a:endParaRPr sz="2400"/>
          </a:p>
          <a:p>
            <a:pPr lvl="0">
              <a:spcBef>
                <a:spcPts val="0"/>
              </a:spcBef>
              <a:buNone/>
            </a:pPr>
            <a:r>
              <a:t/>
            </a:r>
            <a:endParaRPr sz="2400"/>
          </a:p>
          <a:p>
            <a:pPr lvl="0">
              <a:spcBef>
                <a:spcPts val="0"/>
              </a:spcBef>
              <a:buNone/>
            </a:pPr>
            <a:r>
              <a:rPr lang="en-US" sz="2400"/>
              <a:t>Largest Component:</a:t>
            </a:r>
          </a:p>
          <a:p>
            <a:pPr lvl="0">
              <a:spcBef>
                <a:spcPts val="0"/>
              </a:spcBef>
              <a:buNone/>
            </a:pPr>
            <a:r>
              <a:t/>
            </a:r>
            <a:endParaRPr sz="2400"/>
          </a:p>
        </p:txBody>
      </p:sp>
      <p:pic>
        <p:nvPicPr>
          <p:cNvPr id="210" name="Shape 210"/>
          <p:cNvPicPr preferRelativeResize="0"/>
          <p:nvPr/>
        </p:nvPicPr>
        <p:blipFill>
          <a:blip r:embed="rId3">
            <a:alphaModFix/>
          </a:blip>
          <a:stretch>
            <a:fillRect/>
          </a:stretch>
        </p:blipFill>
        <p:spPr>
          <a:xfrm>
            <a:off x="301500" y="2053250"/>
            <a:ext cx="4879275" cy="1338475"/>
          </a:xfrm>
          <a:prstGeom prst="rect">
            <a:avLst/>
          </a:prstGeom>
          <a:noFill/>
          <a:ln>
            <a:noFill/>
          </a:ln>
        </p:spPr>
      </p:pic>
      <p:pic>
        <p:nvPicPr>
          <p:cNvPr id="211" name="Shape 211"/>
          <p:cNvPicPr preferRelativeResize="0"/>
          <p:nvPr/>
        </p:nvPicPr>
        <p:blipFill>
          <a:blip r:embed="rId4">
            <a:alphaModFix/>
          </a:blip>
          <a:stretch>
            <a:fillRect/>
          </a:stretch>
        </p:blipFill>
        <p:spPr>
          <a:xfrm>
            <a:off x="301500" y="4386050"/>
            <a:ext cx="4879275" cy="1223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609600" y="-12"/>
            <a:ext cx="10972800" cy="1143000"/>
          </a:xfrm>
          <a:prstGeom prst="rect">
            <a:avLst/>
          </a:prstGeom>
        </p:spPr>
        <p:txBody>
          <a:bodyPr anchorCtr="0" anchor="ctr" bIns="91425" lIns="91425" rIns="91425" tIns="91425">
            <a:noAutofit/>
          </a:bodyPr>
          <a:lstStyle/>
          <a:p>
            <a:pPr lvl="0">
              <a:spcBef>
                <a:spcPts val="0"/>
              </a:spcBef>
              <a:buNone/>
            </a:pPr>
            <a:r>
              <a:rPr b="1" lang="en-US"/>
              <a:t>Findings</a:t>
            </a:r>
            <a:r>
              <a:rPr b="1" lang="en-US"/>
              <a:t> from the Network</a:t>
            </a:r>
          </a:p>
        </p:txBody>
      </p:sp>
      <p:sp>
        <p:nvSpPr>
          <p:cNvPr id="218" name="Shape 218"/>
          <p:cNvSpPr txBox="1"/>
          <p:nvPr>
            <p:ph idx="1" type="body"/>
          </p:nvPr>
        </p:nvSpPr>
        <p:spPr>
          <a:xfrm>
            <a:off x="444675" y="1142999"/>
            <a:ext cx="10972800" cy="1302600"/>
          </a:xfrm>
          <a:prstGeom prst="rect">
            <a:avLst/>
          </a:prstGeom>
        </p:spPr>
        <p:txBody>
          <a:bodyPr anchorCtr="0" anchor="t" bIns="91425" lIns="91425" rIns="91425" tIns="91425">
            <a:noAutofit/>
          </a:bodyPr>
          <a:lstStyle/>
          <a:p>
            <a:pPr indent="-228600" lvl="0" marL="457200" rtl="0" algn="just">
              <a:spcBef>
                <a:spcPts val="0"/>
              </a:spcBef>
            </a:pPr>
            <a:r>
              <a:rPr lang="en-US"/>
              <a:t>God used to frequently appear or be in touch with people from Israel as the edge weight between Israel and God is </a:t>
            </a:r>
            <a:r>
              <a:rPr lang="en-US"/>
              <a:t>131</a:t>
            </a:r>
          </a:p>
        </p:txBody>
      </p:sp>
      <p:sp>
        <p:nvSpPr>
          <p:cNvPr id="219" name="Shape 219"/>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20" name="Shape 220"/>
          <p:cNvSpPr txBox="1"/>
          <p:nvPr/>
        </p:nvSpPr>
        <p:spPr>
          <a:xfrm>
            <a:off x="444675" y="2546625"/>
            <a:ext cx="4976700" cy="4019100"/>
          </a:xfrm>
          <a:prstGeom prst="rect">
            <a:avLst/>
          </a:prstGeom>
          <a:noFill/>
          <a:ln>
            <a:noFill/>
          </a:ln>
        </p:spPr>
        <p:txBody>
          <a:bodyPr anchorCtr="0" anchor="t" bIns="91425" lIns="91425" rIns="91425" tIns="91425">
            <a:noAutofit/>
          </a:bodyPr>
          <a:lstStyle/>
          <a:p>
            <a:pPr indent="-431800" lvl="0" marL="457200" rtl="0" algn="just">
              <a:spcBef>
                <a:spcPts val="640"/>
              </a:spcBef>
              <a:buClr>
                <a:schemeClr val="dk1"/>
              </a:buClr>
              <a:buSzPct val="100000"/>
              <a:buChar char="•"/>
            </a:pPr>
            <a:r>
              <a:rPr lang="en-US" sz="3200">
                <a:solidFill>
                  <a:schemeClr val="dk1"/>
                </a:solidFill>
                <a:latin typeface="Calibri"/>
                <a:ea typeface="Calibri"/>
                <a:cs typeface="Calibri"/>
                <a:sym typeface="Calibri"/>
              </a:rPr>
              <a:t>David and Saul interacted 88 times according to edge weight. This is the highest interaction between two people in the old testament. But this does not imply the relationship was amicable</a:t>
            </a:r>
          </a:p>
        </p:txBody>
      </p:sp>
      <p:pic>
        <p:nvPicPr>
          <p:cNvPr id="221" name="Shape 221"/>
          <p:cNvPicPr preferRelativeResize="0"/>
          <p:nvPr/>
        </p:nvPicPr>
        <p:blipFill>
          <a:blip r:embed="rId3">
            <a:alphaModFix/>
          </a:blip>
          <a:stretch>
            <a:fillRect/>
          </a:stretch>
        </p:blipFill>
        <p:spPr>
          <a:xfrm>
            <a:off x="5556675" y="2546625"/>
            <a:ext cx="6465825" cy="3441195"/>
          </a:xfrm>
          <a:prstGeom prst="rect">
            <a:avLst/>
          </a:prstGeom>
          <a:noFill/>
          <a:ln>
            <a:noFill/>
          </a:ln>
        </p:spPr>
      </p:pic>
      <p:sp>
        <p:nvSpPr>
          <p:cNvPr id="222" name="Shape 222"/>
          <p:cNvSpPr txBox="1"/>
          <p:nvPr/>
        </p:nvSpPr>
        <p:spPr>
          <a:xfrm>
            <a:off x="5993437" y="6088850"/>
            <a:ext cx="5592300" cy="365100"/>
          </a:xfrm>
          <a:prstGeom prst="rect">
            <a:avLst/>
          </a:prstGeom>
          <a:noFill/>
          <a:ln>
            <a:noFill/>
          </a:ln>
        </p:spPr>
        <p:txBody>
          <a:bodyPr anchorCtr="0" anchor="t" bIns="91425" lIns="91425" rIns="91425" tIns="91425">
            <a:noAutofit/>
          </a:bodyPr>
          <a:lstStyle/>
          <a:p>
            <a:pPr lvl="0">
              <a:spcBef>
                <a:spcPts val="0"/>
              </a:spcBef>
              <a:buClr>
                <a:schemeClr val="dk1"/>
              </a:buClr>
              <a:buFont typeface="Arial"/>
              <a:buNone/>
            </a:pPr>
            <a:r>
              <a:rPr lang="en-US"/>
              <a:t>1 Samuel 18:11 “</a:t>
            </a:r>
            <a:r>
              <a:rPr i="1" lang="en-US"/>
              <a:t>Saul hurled the spear for he thought, "I will pin David to the wall." But David escaped from his presence twice”</a:t>
            </a:r>
          </a:p>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idx="1" type="body"/>
          </p:nvPr>
        </p:nvSpPr>
        <p:spPr>
          <a:xfrm>
            <a:off x="571175" y="1262700"/>
            <a:ext cx="6114000" cy="2645100"/>
          </a:xfrm>
          <a:prstGeom prst="rect">
            <a:avLst/>
          </a:prstGeom>
        </p:spPr>
        <p:txBody>
          <a:bodyPr anchorCtr="0" anchor="t" bIns="91425" lIns="91425" rIns="91425" tIns="91425">
            <a:noAutofit/>
          </a:bodyPr>
          <a:lstStyle/>
          <a:p>
            <a:pPr indent="-228600" lvl="0" marL="457200" rtl="0" algn="just">
              <a:spcBef>
                <a:spcPts val="0"/>
              </a:spcBef>
            </a:pPr>
            <a:r>
              <a:rPr lang="en-US"/>
              <a:t>Aaron and Moses who were brothers who lead the people out of Egypt. This on contrary shows the positive relationship between them.</a:t>
            </a:r>
          </a:p>
        </p:txBody>
      </p:sp>
      <p:sp>
        <p:nvSpPr>
          <p:cNvPr id="229" name="Shape 229"/>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230" name="Shape 230"/>
          <p:cNvPicPr preferRelativeResize="0"/>
          <p:nvPr/>
        </p:nvPicPr>
        <p:blipFill>
          <a:blip r:embed="rId3">
            <a:alphaModFix/>
          </a:blip>
          <a:stretch>
            <a:fillRect/>
          </a:stretch>
        </p:blipFill>
        <p:spPr>
          <a:xfrm>
            <a:off x="7025325" y="1262687"/>
            <a:ext cx="4248823" cy="4633913"/>
          </a:xfrm>
          <a:prstGeom prst="rect">
            <a:avLst/>
          </a:prstGeom>
          <a:noFill/>
          <a:ln>
            <a:noFill/>
          </a:ln>
        </p:spPr>
      </p:pic>
      <p:sp>
        <p:nvSpPr>
          <p:cNvPr id="231" name="Shape 231"/>
          <p:cNvSpPr txBox="1"/>
          <p:nvPr/>
        </p:nvSpPr>
        <p:spPr>
          <a:xfrm>
            <a:off x="7025325" y="5943925"/>
            <a:ext cx="4116600" cy="365100"/>
          </a:xfrm>
          <a:prstGeom prst="rect">
            <a:avLst/>
          </a:prstGeom>
          <a:noFill/>
          <a:ln>
            <a:noFill/>
          </a:ln>
        </p:spPr>
        <p:txBody>
          <a:bodyPr anchorCtr="0" anchor="t" bIns="91425" lIns="91425" rIns="91425" tIns="91425">
            <a:noAutofit/>
          </a:bodyPr>
          <a:lstStyle/>
          <a:p>
            <a:pPr lvl="0">
              <a:spcBef>
                <a:spcPts val="0"/>
              </a:spcBef>
              <a:buNone/>
            </a:pPr>
            <a:r>
              <a:rPr lang="en-US"/>
              <a:t>Psalm 77:20 “</a:t>
            </a:r>
            <a:r>
              <a:rPr i="1" lang="en-US"/>
              <a:t>Thou leadest thy people like a flock by the hand of Moses and Aaron.”</a:t>
            </a:r>
          </a:p>
        </p:txBody>
      </p:sp>
      <p:sp>
        <p:nvSpPr>
          <p:cNvPr id="232" name="Shape 232"/>
          <p:cNvSpPr txBox="1"/>
          <p:nvPr/>
        </p:nvSpPr>
        <p:spPr>
          <a:xfrm>
            <a:off x="979725" y="4475950"/>
            <a:ext cx="5667000" cy="15753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609600" y="-90337"/>
            <a:ext cx="10972800" cy="1143000"/>
          </a:xfrm>
          <a:prstGeom prst="rect">
            <a:avLst/>
          </a:prstGeom>
        </p:spPr>
        <p:txBody>
          <a:bodyPr anchorCtr="0" anchor="ctr" bIns="91425" lIns="91425" rIns="91425" tIns="91425">
            <a:noAutofit/>
          </a:bodyPr>
          <a:lstStyle/>
          <a:p>
            <a:pPr lvl="0">
              <a:spcBef>
                <a:spcPts val="0"/>
              </a:spcBef>
              <a:buNone/>
            </a:pPr>
            <a:r>
              <a:rPr b="1" lang="en-US"/>
              <a:t>Descrepancies </a:t>
            </a:r>
          </a:p>
        </p:txBody>
      </p:sp>
      <p:sp>
        <p:nvSpPr>
          <p:cNvPr id="239" name="Shape 239"/>
          <p:cNvSpPr txBox="1"/>
          <p:nvPr>
            <p:ph idx="1" type="body"/>
          </p:nvPr>
        </p:nvSpPr>
        <p:spPr>
          <a:xfrm>
            <a:off x="106550" y="1262000"/>
            <a:ext cx="5782200" cy="2808600"/>
          </a:xfrm>
          <a:prstGeom prst="rect">
            <a:avLst/>
          </a:prstGeom>
        </p:spPr>
        <p:txBody>
          <a:bodyPr anchorCtr="0" anchor="t" bIns="91425" lIns="91425" rIns="91425" tIns="91425">
            <a:noAutofit/>
          </a:bodyPr>
          <a:lstStyle/>
          <a:p>
            <a:pPr indent="0" lvl="0" marL="0" rtl="0" algn="just">
              <a:spcBef>
                <a:spcPts val="0"/>
              </a:spcBef>
              <a:buNone/>
            </a:pPr>
            <a:r>
              <a:rPr lang="en-US"/>
              <a:t>T</a:t>
            </a:r>
            <a:r>
              <a:rPr lang="en-US"/>
              <a:t>he occurence of God, multiple times in a verse lead to a self edge between God with the edge weight of 177.</a:t>
            </a:r>
          </a:p>
          <a:p>
            <a:pPr lvl="0" algn="just">
              <a:spcBef>
                <a:spcPts val="0"/>
              </a:spcBef>
              <a:buNone/>
            </a:pPr>
            <a:r>
              <a:t/>
            </a:r>
            <a:endParaRPr/>
          </a:p>
        </p:txBody>
      </p:sp>
      <p:sp>
        <p:nvSpPr>
          <p:cNvPr id="240" name="Shape 240"/>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241" name="Shape 241"/>
          <p:cNvPicPr preferRelativeResize="0"/>
          <p:nvPr/>
        </p:nvPicPr>
        <p:blipFill>
          <a:blip r:embed="rId3">
            <a:alphaModFix/>
          </a:blip>
          <a:stretch>
            <a:fillRect/>
          </a:stretch>
        </p:blipFill>
        <p:spPr>
          <a:xfrm>
            <a:off x="6070374" y="1052675"/>
            <a:ext cx="6121624" cy="3134275"/>
          </a:xfrm>
          <a:prstGeom prst="rect">
            <a:avLst/>
          </a:prstGeom>
          <a:noFill/>
          <a:ln>
            <a:noFill/>
          </a:ln>
        </p:spPr>
      </p:pic>
      <p:sp>
        <p:nvSpPr>
          <p:cNvPr id="242" name="Shape 242"/>
          <p:cNvSpPr txBox="1"/>
          <p:nvPr/>
        </p:nvSpPr>
        <p:spPr>
          <a:xfrm>
            <a:off x="499450" y="4070600"/>
            <a:ext cx="3035100" cy="729900"/>
          </a:xfrm>
          <a:prstGeom prst="rect">
            <a:avLst/>
          </a:prstGeom>
          <a:noFill/>
          <a:ln>
            <a:noFill/>
          </a:ln>
        </p:spPr>
        <p:txBody>
          <a:bodyPr anchorCtr="0" anchor="t" bIns="91425" lIns="91425" rIns="91425" tIns="91425">
            <a:noAutofit/>
          </a:bodyPr>
          <a:lstStyle/>
          <a:p>
            <a:pPr lvl="0">
              <a:spcBef>
                <a:spcPts val="0"/>
              </a:spcBef>
              <a:buNone/>
            </a:pPr>
            <a:r>
              <a:rPr b="1" lang="en-US" sz="4800">
                <a:solidFill>
                  <a:srgbClr val="990000"/>
                </a:solidFill>
                <a:latin typeface="Calibri"/>
                <a:ea typeface="Calibri"/>
                <a:cs typeface="Calibri"/>
                <a:sym typeface="Calibri"/>
              </a:rPr>
              <a:t>Inference</a:t>
            </a:r>
          </a:p>
        </p:txBody>
      </p:sp>
      <p:sp>
        <p:nvSpPr>
          <p:cNvPr id="243" name="Shape 243"/>
          <p:cNvSpPr txBox="1"/>
          <p:nvPr/>
        </p:nvSpPr>
        <p:spPr>
          <a:xfrm>
            <a:off x="609600" y="4763175"/>
            <a:ext cx="11334000" cy="1806600"/>
          </a:xfrm>
          <a:prstGeom prst="rect">
            <a:avLst/>
          </a:prstGeom>
          <a:noFill/>
          <a:ln>
            <a:noFill/>
          </a:ln>
        </p:spPr>
        <p:txBody>
          <a:bodyPr anchorCtr="0" anchor="t" bIns="91425" lIns="91425" rIns="91425" tIns="91425">
            <a:noAutofit/>
          </a:bodyPr>
          <a:lstStyle/>
          <a:p>
            <a:pPr indent="-419100" lvl="0" marL="457200" algn="just">
              <a:spcBef>
                <a:spcPts val="0"/>
              </a:spcBef>
              <a:buSzPct val="100000"/>
              <a:buFont typeface="Calibri"/>
              <a:buChar char="➢"/>
            </a:pPr>
            <a:r>
              <a:rPr lang="en-US" sz="3000">
                <a:latin typeface="Calibri"/>
                <a:ea typeface="Calibri"/>
                <a:cs typeface="Calibri"/>
                <a:sym typeface="Calibri"/>
              </a:rPr>
              <a:t>Edges shows the interaction between two people irrespective of showing the type of relationship between them.</a:t>
            </a:r>
          </a:p>
          <a:p>
            <a:pPr indent="-419100" lvl="0" marL="457200" algn="just">
              <a:spcBef>
                <a:spcPts val="0"/>
              </a:spcBef>
              <a:buSzPct val="100000"/>
              <a:buFont typeface="Calibri"/>
              <a:buChar char="➢"/>
            </a:pPr>
            <a:r>
              <a:rPr lang="en-US" sz="3000">
                <a:latin typeface="Calibri"/>
                <a:ea typeface="Calibri"/>
                <a:cs typeface="Calibri"/>
                <a:sym typeface="Calibri"/>
              </a:rPr>
              <a:t>Edges can also represent the frequency of a person being at a particular location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609600" y="-86309"/>
            <a:ext cx="10972799"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i="0" lang="en-US" sz="4400" u="none" cap="none" strike="noStrike">
                <a:solidFill>
                  <a:schemeClr val="dk1"/>
                </a:solidFill>
                <a:latin typeface="Calibri"/>
                <a:ea typeface="Calibri"/>
                <a:cs typeface="Calibri"/>
                <a:sym typeface="Calibri"/>
              </a:rPr>
              <a:t>Feedbacks &amp; Questions</a:t>
            </a:r>
          </a:p>
        </p:txBody>
      </p:sp>
      <p:pic>
        <p:nvPicPr>
          <p:cNvPr id="249" name="Shape 249"/>
          <p:cNvPicPr preferRelativeResize="0"/>
          <p:nvPr/>
        </p:nvPicPr>
        <p:blipFill rotWithShape="1">
          <a:blip r:embed="rId3">
            <a:alphaModFix/>
          </a:blip>
          <a:srcRect b="0" l="0" r="0" t="0"/>
          <a:stretch/>
        </p:blipFill>
        <p:spPr>
          <a:xfrm>
            <a:off x="3482759" y="1497230"/>
            <a:ext cx="4456800" cy="4456800"/>
          </a:xfrm>
          <a:prstGeom prst="rect">
            <a:avLst/>
          </a:prstGeom>
          <a:noFill/>
          <a:ln>
            <a:noFill/>
          </a:ln>
        </p:spPr>
      </p:pic>
      <p:sp>
        <p:nvSpPr>
          <p:cNvPr id="250" name="Shape 250"/>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idx="12" type="sldNum"/>
          </p:nvPr>
        </p:nvSpPr>
        <p:spPr>
          <a:xfrm>
            <a:off x="8737600" y="6356351"/>
            <a:ext cx="2844800"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
        <p:nvSpPr>
          <p:cNvPr id="257" name="Shape 257"/>
          <p:cNvSpPr txBox="1"/>
          <p:nvPr/>
        </p:nvSpPr>
        <p:spPr>
          <a:xfrm>
            <a:off x="615820" y="-83975"/>
            <a:ext cx="10972799"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1" lang="en-US" sz="4400">
                <a:solidFill>
                  <a:schemeClr val="dk1"/>
                </a:solidFill>
                <a:latin typeface="Calibri"/>
                <a:ea typeface="Calibri"/>
                <a:cs typeface="Calibri"/>
                <a:sym typeface="Calibri"/>
              </a:rPr>
              <a:t>Work Cited</a:t>
            </a:r>
          </a:p>
        </p:txBody>
      </p:sp>
      <p:sp>
        <p:nvSpPr>
          <p:cNvPr id="258" name="Shape 258"/>
          <p:cNvSpPr txBox="1"/>
          <p:nvPr/>
        </p:nvSpPr>
        <p:spPr>
          <a:xfrm>
            <a:off x="1050900" y="1414800"/>
            <a:ext cx="10090200" cy="17616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buClr>
                <a:srgbClr val="0B5394"/>
              </a:buClr>
              <a:buSzPct val="100000"/>
              <a:buChar char="➔"/>
            </a:pPr>
            <a:r>
              <a:rPr b="1" lang="en-US" sz="2400" u="sng">
                <a:solidFill>
                  <a:srgbClr val="0B5394"/>
                </a:solidFill>
                <a:hlinkClick r:id="rId3"/>
              </a:rPr>
              <a:t>http://moreno.ss.uci.edu/names.dat</a:t>
            </a:r>
          </a:p>
          <a:p>
            <a:pPr lvl="0" rtl="0">
              <a:lnSpc>
                <a:spcPct val="115000"/>
              </a:lnSpc>
              <a:spcBef>
                <a:spcPts val="0"/>
              </a:spcBef>
              <a:buNone/>
            </a:pPr>
            <a:r>
              <a:t/>
            </a:r>
            <a:endParaRPr b="1" sz="2400">
              <a:solidFill>
                <a:srgbClr val="0B5394"/>
              </a:solidFill>
            </a:endParaRPr>
          </a:p>
          <a:p>
            <a:pPr indent="-381000" lvl="0" marL="457200" rtl="0">
              <a:lnSpc>
                <a:spcPct val="115000"/>
              </a:lnSpc>
              <a:spcBef>
                <a:spcPts val="0"/>
              </a:spcBef>
              <a:buClr>
                <a:srgbClr val="0B5394"/>
              </a:buClr>
              <a:buSzPct val="100000"/>
              <a:buChar char="➔"/>
            </a:pPr>
            <a:r>
              <a:rPr b="1" lang="en-US" sz="2400" u="sng">
                <a:solidFill>
                  <a:srgbClr val="0B5394"/>
                </a:solidFill>
                <a:hlinkClick r:id="rId4"/>
              </a:rPr>
              <a:t>http://www.chrisharrison.net/index.php/Visualizations/BibleViz</a:t>
            </a:r>
          </a:p>
          <a:p>
            <a:pPr lvl="0" rtl="0">
              <a:lnSpc>
                <a:spcPct val="115000"/>
              </a:lnSpc>
              <a:spcBef>
                <a:spcPts val="0"/>
              </a:spcBef>
              <a:buNone/>
            </a:pPr>
            <a:r>
              <a:t/>
            </a:r>
            <a:endParaRPr b="1" sz="2400">
              <a:solidFill>
                <a:srgbClr val="0B5394"/>
              </a:solidFill>
            </a:endParaRPr>
          </a:p>
          <a:p>
            <a:pPr indent="-381000" lvl="0" marL="457200" rtl="0">
              <a:lnSpc>
                <a:spcPct val="115000"/>
              </a:lnSpc>
              <a:spcBef>
                <a:spcPts val="0"/>
              </a:spcBef>
              <a:buClr>
                <a:srgbClr val="0B5394"/>
              </a:buClr>
              <a:buSzPct val="100000"/>
              <a:buChar char="➔"/>
            </a:pPr>
            <a:r>
              <a:rPr b="1" lang="en-US" sz="2400" u="sng">
                <a:solidFill>
                  <a:srgbClr val="0B5394"/>
                </a:solidFill>
                <a:hlinkClick r:id="rId5"/>
              </a:rPr>
              <a:t>http://www.chrisharrison.net/</a:t>
            </a:r>
          </a:p>
          <a:p>
            <a:pPr lvl="0" rtl="0">
              <a:lnSpc>
                <a:spcPct val="115000"/>
              </a:lnSpc>
              <a:spcBef>
                <a:spcPts val="0"/>
              </a:spcBef>
              <a:buNone/>
            </a:pPr>
            <a:r>
              <a:t/>
            </a:r>
            <a:endParaRPr b="1" sz="2400">
              <a:solidFill>
                <a:srgbClr val="0B5394"/>
              </a:solidFill>
            </a:endParaRPr>
          </a:p>
          <a:p>
            <a:pPr indent="-381000" lvl="0" marL="457200" rtl="0">
              <a:lnSpc>
                <a:spcPct val="115000"/>
              </a:lnSpc>
              <a:spcBef>
                <a:spcPts val="0"/>
              </a:spcBef>
              <a:buClr>
                <a:srgbClr val="0B5394"/>
              </a:buClr>
              <a:buSzPct val="100000"/>
              <a:buChar char="➔"/>
            </a:pPr>
            <a:r>
              <a:rPr b="1" lang="en-US" sz="2400" u="sng">
                <a:solidFill>
                  <a:srgbClr val="0B5394"/>
                </a:solidFill>
                <a:hlinkClick r:id="rId6"/>
              </a:rPr>
              <a:t>https://gephi.org/</a:t>
            </a:r>
          </a:p>
          <a:p>
            <a:pPr lvl="0" rtl="0">
              <a:lnSpc>
                <a:spcPct val="115000"/>
              </a:lnSpc>
              <a:spcBef>
                <a:spcPts val="0"/>
              </a:spcBef>
              <a:buNone/>
            </a:pPr>
            <a:r>
              <a:t/>
            </a:r>
            <a:endParaRPr b="1" sz="2400">
              <a:solidFill>
                <a:srgbClr val="0B539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695100" y="-84512"/>
            <a:ext cx="10972800" cy="1143000"/>
          </a:xfrm>
          <a:prstGeom prst="rect">
            <a:avLst/>
          </a:prstGeom>
        </p:spPr>
        <p:txBody>
          <a:bodyPr anchorCtr="0" anchor="ctr" bIns="91425" lIns="91425" rIns="91425" tIns="91425">
            <a:noAutofit/>
          </a:bodyPr>
          <a:lstStyle/>
          <a:p>
            <a:pPr lvl="0">
              <a:spcBef>
                <a:spcPts val="0"/>
              </a:spcBef>
              <a:buNone/>
            </a:pPr>
            <a:r>
              <a:rPr lang="en-US"/>
              <a:t>Agenda</a:t>
            </a:r>
          </a:p>
        </p:txBody>
      </p:sp>
      <p:sp>
        <p:nvSpPr>
          <p:cNvPr id="99" name="Shape 99"/>
          <p:cNvSpPr txBox="1"/>
          <p:nvPr>
            <p:ph idx="1" type="body"/>
          </p:nvPr>
        </p:nvSpPr>
        <p:spPr>
          <a:xfrm>
            <a:off x="609600" y="1444375"/>
            <a:ext cx="10972800" cy="4526100"/>
          </a:xfrm>
          <a:prstGeom prst="rect">
            <a:avLst/>
          </a:prstGeom>
        </p:spPr>
        <p:txBody>
          <a:bodyPr anchorCtr="0" anchor="t" bIns="91425" lIns="91425" rIns="91425" tIns="91425">
            <a:noAutofit/>
          </a:bodyPr>
          <a:lstStyle/>
          <a:p>
            <a:pPr indent="-419100" lvl="0" marL="457200" rtl="0">
              <a:lnSpc>
                <a:spcPct val="115000"/>
              </a:lnSpc>
              <a:spcBef>
                <a:spcPts val="0"/>
              </a:spcBef>
              <a:buSzPct val="100000"/>
            </a:pPr>
            <a:r>
              <a:rPr lang="en-US" sz="3000"/>
              <a:t>Motivation</a:t>
            </a:r>
          </a:p>
          <a:p>
            <a:pPr indent="-419100" lvl="0" marL="457200" rtl="0">
              <a:lnSpc>
                <a:spcPct val="115000"/>
              </a:lnSpc>
              <a:spcBef>
                <a:spcPts val="0"/>
              </a:spcBef>
              <a:buSzPct val="100000"/>
            </a:pPr>
            <a:r>
              <a:rPr lang="en-US" sz="3000"/>
              <a:t>Description of The Network</a:t>
            </a:r>
          </a:p>
          <a:p>
            <a:pPr indent="-419100" lvl="0" marL="457200" rtl="0">
              <a:lnSpc>
                <a:spcPct val="115000"/>
              </a:lnSpc>
              <a:spcBef>
                <a:spcPts val="0"/>
              </a:spcBef>
              <a:buSzPct val="100000"/>
            </a:pPr>
            <a:r>
              <a:rPr lang="en-US" sz="3000"/>
              <a:t>C</a:t>
            </a:r>
            <a:r>
              <a:rPr lang="en-US" sz="3000"/>
              <a:t>entrality Measures  </a:t>
            </a:r>
          </a:p>
          <a:p>
            <a:pPr indent="-419100" lvl="0" marL="457200" rtl="0">
              <a:lnSpc>
                <a:spcPct val="115000"/>
              </a:lnSpc>
              <a:spcBef>
                <a:spcPts val="0"/>
              </a:spcBef>
              <a:buSzPct val="100000"/>
            </a:pPr>
            <a:r>
              <a:rPr lang="en-US" sz="3000"/>
              <a:t>Degree Distribution And Power Law  </a:t>
            </a:r>
          </a:p>
          <a:p>
            <a:pPr indent="-419100" lvl="0" marL="457200" rtl="0">
              <a:lnSpc>
                <a:spcPct val="115000"/>
              </a:lnSpc>
              <a:spcBef>
                <a:spcPts val="0"/>
              </a:spcBef>
              <a:buSzPct val="100000"/>
            </a:pPr>
            <a:r>
              <a:rPr lang="en-US" sz="3000"/>
              <a:t>Friendship Paradox</a:t>
            </a:r>
          </a:p>
          <a:p>
            <a:pPr indent="-419100" lvl="0" marL="457200" rtl="0">
              <a:lnSpc>
                <a:spcPct val="115000"/>
              </a:lnSpc>
              <a:spcBef>
                <a:spcPts val="0"/>
              </a:spcBef>
              <a:buSzPct val="100000"/>
            </a:pPr>
            <a:r>
              <a:rPr lang="en-US" sz="3000"/>
              <a:t>Modularity</a:t>
            </a:r>
          </a:p>
          <a:p>
            <a:pPr indent="-419100" lvl="0" marL="457200" rtl="0">
              <a:lnSpc>
                <a:spcPct val="115000"/>
              </a:lnSpc>
              <a:spcBef>
                <a:spcPts val="0"/>
              </a:spcBef>
              <a:buSzPct val="100000"/>
            </a:pPr>
            <a:r>
              <a:rPr lang="en-US" sz="3000"/>
              <a:t>Large Component</a:t>
            </a:r>
          </a:p>
          <a:p>
            <a:pPr indent="-419100" lvl="0" marL="457200" rtl="0">
              <a:lnSpc>
                <a:spcPct val="115000"/>
              </a:lnSpc>
              <a:spcBef>
                <a:spcPts val="0"/>
              </a:spcBef>
              <a:buSzPct val="100000"/>
            </a:pPr>
            <a:r>
              <a:rPr lang="en-US" sz="3000"/>
              <a:t>Findings from the Network</a:t>
            </a:r>
          </a:p>
        </p:txBody>
      </p:sp>
      <p:sp>
        <p:nvSpPr>
          <p:cNvPr id="100" name="Shape 100"/>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609600" y="-12"/>
            <a:ext cx="10972800" cy="1143000"/>
          </a:xfrm>
          <a:prstGeom prst="rect">
            <a:avLst/>
          </a:prstGeom>
        </p:spPr>
        <p:txBody>
          <a:bodyPr anchorCtr="0" anchor="ctr" bIns="91425" lIns="91425" rIns="91425" tIns="91425">
            <a:noAutofit/>
          </a:bodyPr>
          <a:lstStyle/>
          <a:p>
            <a:pPr lvl="0">
              <a:spcBef>
                <a:spcPts val="0"/>
              </a:spcBef>
              <a:buNone/>
            </a:pPr>
            <a:r>
              <a:rPr b="1" lang="en-US"/>
              <a:t>Motivation</a:t>
            </a:r>
          </a:p>
        </p:txBody>
      </p:sp>
      <p:sp>
        <p:nvSpPr>
          <p:cNvPr id="107" name="Shape 107"/>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08" name="Shape 108"/>
          <p:cNvPicPr preferRelativeResize="0"/>
          <p:nvPr/>
        </p:nvPicPr>
        <p:blipFill>
          <a:blip r:embed="rId3">
            <a:alphaModFix/>
          </a:blip>
          <a:stretch>
            <a:fillRect/>
          </a:stretch>
        </p:blipFill>
        <p:spPr>
          <a:xfrm>
            <a:off x="7935450" y="992299"/>
            <a:ext cx="4256550" cy="4206800"/>
          </a:xfrm>
          <a:prstGeom prst="rect">
            <a:avLst/>
          </a:prstGeom>
          <a:noFill/>
          <a:ln>
            <a:noFill/>
          </a:ln>
        </p:spPr>
      </p:pic>
      <p:sp>
        <p:nvSpPr>
          <p:cNvPr id="109" name="Shape 109"/>
          <p:cNvSpPr txBox="1"/>
          <p:nvPr/>
        </p:nvSpPr>
        <p:spPr>
          <a:xfrm>
            <a:off x="8282475" y="5384408"/>
            <a:ext cx="3562500" cy="972000"/>
          </a:xfrm>
          <a:prstGeom prst="rect">
            <a:avLst/>
          </a:prstGeom>
          <a:noFill/>
          <a:ln>
            <a:noFill/>
          </a:ln>
        </p:spPr>
        <p:txBody>
          <a:bodyPr anchorCtr="0" anchor="t" bIns="91425" lIns="91425" rIns="91425" tIns="91425">
            <a:noAutofit/>
          </a:bodyPr>
          <a:lstStyle/>
          <a:p>
            <a:pPr lvl="0" algn="ctr">
              <a:spcBef>
                <a:spcPts val="0"/>
              </a:spcBef>
              <a:buNone/>
            </a:pPr>
            <a:r>
              <a:rPr b="1" lang="en-US" sz="1800">
                <a:solidFill>
                  <a:schemeClr val="dk1"/>
                </a:solidFill>
                <a:highlight>
                  <a:srgbClr val="FFFFFF"/>
                </a:highlight>
              </a:rPr>
              <a:t>Assistant Professor</a:t>
            </a:r>
          </a:p>
          <a:p>
            <a:pPr lvl="0" algn="ctr">
              <a:spcBef>
                <a:spcPts val="0"/>
              </a:spcBef>
              <a:buNone/>
            </a:pPr>
            <a:r>
              <a:rPr b="1" lang="en-US" sz="1800">
                <a:solidFill>
                  <a:schemeClr val="dk1"/>
                </a:solidFill>
                <a:highlight>
                  <a:srgbClr val="FFFFFF"/>
                </a:highlight>
              </a:rPr>
              <a:t>Human-Computer Interaction</a:t>
            </a:r>
          </a:p>
          <a:p>
            <a:pPr lvl="0" algn="ctr">
              <a:spcBef>
                <a:spcPts val="0"/>
              </a:spcBef>
              <a:buNone/>
            </a:pPr>
            <a:r>
              <a:rPr b="1" lang="en-US" sz="1800">
                <a:solidFill>
                  <a:schemeClr val="dk1"/>
                </a:solidFill>
                <a:highlight>
                  <a:srgbClr val="FFFFFF"/>
                </a:highlight>
              </a:rPr>
              <a:t>Carnegie Mellon University</a:t>
            </a:r>
          </a:p>
        </p:txBody>
      </p:sp>
      <p:sp>
        <p:nvSpPr>
          <p:cNvPr id="110" name="Shape 110"/>
          <p:cNvSpPr txBox="1"/>
          <p:nvPr/>
        </p:nvSpPr>
        <p:spPr>
          <a:xfrm>
            <a:off x="422600" y="1652075"/>
            <a:ext cx="6396900" cy="2862300"/>
          </a:xfrm>
          <a:prstGeom prst="rect">
            <a:avLst/>
          </a:prstGeom>
          <a:noFill/>
          <a:ln>
            <a:noFill/>
          </a:ln>
        </p:spPr>
        <p:txBody>
          <a:bodyPr anchorCtr="0" anchor="t" bIns="91425" lIns="91425" rIns="91425" tIns="91425">
            <a:noAutofit/>
          </a:bodyPr>
          <a:lstStyle/>
          <a:p>
            <a:pPr lvl="0" rtl="0" algn="just">
              <a:lnSpc>
                <a:spcPct val="150000"/>
              </a:lnSpc>
              <a:spcBef>
                <a:spcPts val="0"/>
              </a:spcBef>
              <a:buNone/>
            </a:pPr>
            <a:r>
              <a:rPr lang="en-US" sz="3000"/>
              <a:t>Data visualization of the Bible as a </a:t>
            </a:r>
            <a:r>
              <a:rPr lang="en-US" sz="3000">
                <a:solidFill>
                  <a:schemeClr val="dk1"/>
                </a:solidFill>
                <a:highlight>
                  <a:srgbClr val="FFFFFF"/>
                </a:highlight>
              </a:rPr>
              <a:t>classic distribution visualization, which shows where various people and places occur in the text.</a:t>
            </a:r>
          </a:p>
          <a:p>
            <a:pPr lvl="0" rtl="0" algn="just">
              <a:lnSpc>
                <a:spcPct val="150000"/>
              </a:lnSpc>
              <a:spcBef>
                <a:spcPts val="0"/>
              </a:spcBef>
              <a:buNone/>
            </a:pPr>
            <a:r>
              <a:t/>
            </a:r>
            <a:endParaRPr sz="3000">
              <a:solidFill>
                <a:schemeClr val="dk1"/>
              </a:solidFill>
              <a:highlight>
                <a:srgbClr val="FFFFFF"/>
              </a:highlight>
            </a:endParaRPr>
          </a:p>
          <a:p>
            <a:pPr lvl="0" rtl="0" algn="just">
              <a:lnSpc>
                <a:spcPct val="150000"/>
              </a:lnSpc>
              <a:spcBef>
                <a:spcPts val="0"/>
              </a:spcBef>
              <a:buNone/>
            </a:pPr>
            <a:r>
              <a:rPr lang="en-US" sz="3000" u="sng">
                <a:solidFill>
                  <a:schemeClr val="hlink"/>
                </a:solidFill>
                <a:highlight>
                  <a:srgbClr val="FFFFFF"/>
                </a:highlight>
                <a:hlinkClick r:id="rId4"/>
              </a:rPr>
              <a:t>http://www.chrisharrison.net/index.php/Visualizations/BibleViz</a:t>
            </a:r>
          </a:p>
          <a:p>
            <a:pPr lvl="0" algn="just">
              <a:lnSpc>
                <a:spcPct val="150000"/>
              </a:lnSpc>
              <a:spcBef>
                <a:spcPts val="0"/>
              </a:spcBef>
              <a:buNone/>
            </a:pPr>
            <a:r>
              <a:t/>
            </a:r>
            <a:endParaRPr sz="3000">
              <a:solidFill>
                <a:schemeClr val="dk1"/>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609600" y="-12"/>
            <a:ext cx="10972800" cy="1143000"/>
          </a:xfrm>
          <a:prstGeom prst="rect">
            <a:avLst/>
          </a:prstGeom>
        </p:spPr>
        <p:txBody>
          <a:bodyPr anchorCtr="0" anchor="ctr" bIns="91425" lIns="91425" rIns="91425" tIns="91425">
            <a:noAutofit/>
          </a:bodyPr>
          <a:lstStyle/>
          <a:p>
            <a:pPr lvl="0">
              <a:spcBef>
                <a:spcPts val="0"/>
              </a:spcBef>
              <a:buNone/>
            </a:pPr>
            <a:r>
              <a:rPr lang="en-US"/>
              <a:t>Bible</a:t>
            </a:r>
          </a:p>
        </p:txBody>
      </p:sp>
      <p:sp>
        <p:nvSpPr>
          <p:cNvPr id="117" name="Shape 117"/>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18" name="Shape 118"/>
          <p:cNvPicPr preferRelativeResize="0"/>
          <p:nvPr/>
        </p:nvPicPr>
        <p:blipFill>
          <a:blip r:embed="rId3">
            <a:alphaModFix/>
          </a:blip>
          <a:stretch>
            <a:fillRect/>
          </a:stretch>
        </p:blipFill>
        <p:spPr>
          <a:xfrm>
            <a:off x="1127250" y="1041427"/>
            <a:ext cx="10091851" cy="5816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695100" y="-12"/>
            <a:ext cx="10972800" cy="1143000"/>
          </a:xfrm>
          <a:prstGeom prst="rect">
            <a:avLst/>
          </a:prstGeom>
        </p:spPr>
        <p:txBody>
          <a:bodyPr anchorCtr="0" anchor="ctr" bIns="91425" lIns="91425" rIns="91425" tIns="91425">
            <a:noAutofit/>
          </a:bodyPr>
          <a:lstStyle/>
          <a:p>
            <a:pPr lvl="0">
              <a:spcBef>
                <a:spcPts val="0"/>
              </a:spcBef>
              <a:buNone/>
            </a:pPr>
            <a:r>
              <a:rPr b="1" lang="en-US"/>
              <a:t>Network</a:t>
            </a:r>
          </a:p>
        </p:txBody>
      </p:sp>
      <p:sp>
        <p:nvSpPr>
          <p:cNvPr id="125" name="Shape 125"/>
          <p:cNvSpPr txBox="1"/>
          <p:nvPr>
            <p:ph idx="1" type="body"/>
          </p:nvPr>
        </p:nvSpPr>
        <p:spPr>
          <a:xfrm>
            <a:off x="107100" y="1343675"/>
            <a:ext cx="11977800" cy="4526100"/>
          </a:xfrm>
          <a:prstGeom prst="rect">
            <a:avLst/>
          </a:prstGeom>
        </p:spPr>
        <p:txBody>
          <a:bodyPr anchorCtr="0" anchor="t" bIns="91425" lIns="91425" rIns="91425" tIns="91425">
            <a:noAutofit/>
          </a:bodyPr>
          <a:lstStyle/>
          <a:p>
            <a:pPr indent="-228600" lvl="0" marL="457200" algn="just">
              <a:lnSpc>
                <a:spcPct val="150000"/>
              </a:lnSpc>
              <a:spcBef>
                <a:spcPts val="0"/>
              </a:spcBef>
            </a:pPr>
            <a:r>
              <a:rPr b="1" lang="en-US"/>
              <a:t>Nodes</a:t>
            </a:r>
            <a:r>
              <a:rPr lang="en-US"/>
              <a:t> : Nouns(Characters &amp; Places) from the Old Testament</a:t>
            </a:r>
          </a:p>
          <a:p>
            <a:pPr indent="-228600" lvl="0" marL="457200" rtl="0" algn="just">
              <a:lnSpc>
                <a:spcPct val="150000"/>
              </a:lnSpc>
              <a:spcBef>
                <a:spcPts val="0"/>
              </a:spcBef>
            </a:pPr>
            <a:r>
              <a:rPr b="1" lang="en-US"/>
              <a:t>Edges</a:t>
            </a:r>
            <a:r>
              <a:rPr lang="en-US"/>
              <a:t> :  Two nouns appear in the same verse.</a:t>
            </a:r>
          </a:p>
          <a:p>
            <a:pPr indent="-228600" lvl="0" marL="457200" rtl="0" algn="just">
              <a:lnSpc>
                <a:spcPct val="150000"/>
              </a:lnSpc>
              <a:spcBef>
                <a:spcPts val="0"/>
              </a:spcBef>
            </a:pPr>
            <a:r>
              <a:rPr b="1" lang="en-US"/>
              <a:t>Weight</a:t>
            </a:r>
            <a:r>
              <a:rPr lang="en-US"/>
              <a:t> : N</a:t>
            </a:r>
            <a:r>
              <a:rPr lang="en-US"/>
              <a:t>umber of times two nouns appear in the same verse</a:t>
            </a:r>
          </a:p>
          <a:p>
            <a:pPr indent="-228600" lvl="0" marL="457200" rtl="0" algn="just">
              <a:lnSpc>
                <a:spcPct val="150000"/>
              </a:lnSpc>
              <a:spcBef>
                <a:spcPts val="0"/>
              </a:spcBef>
            </a:pPr>
            <a:r>
              <a:rPr lang="en-US"/>
              <a:t>#nodes - 895</a:t>
            </a:r>
          </a:p>
          <a:p>
            <a:pPr indent="-228600" lvl="0" marL="457200" rtl="0" algn="just">
              <a:lnSpc>
                <a:spcPct val="150000"/>
              </a:lnSpc>
              <a:spcBef>
                <a:spcPts val="0"/>
              </a:spcBef>
            </a:pPr>
            <a:r>
              <a:rPr lang="en-US"/>
              <a:t>#edges- 2857</a:t>
            </a:r>
          </a:p>
        </p:txBody>
      </p:sp>
      <p:sp>
        <p:nvSpPr>
          <p:cNvPr id="126" name="Shape 126"/>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609600" y="-12"/>
            <a:ext cx="10972800" cy="1143000"/>
          </a:xfrm>
          <a:prstGeom prst="rect">
            <a:avLst/>
          </a:prstGeom>
        </p:spPr>
        <p:txBody>
          <a:bodyPr anchorCtr="0" anchor="ctr" bIns="91425" lIns="91425" rIns="91425" tIns="91425">
            <a:noAutofit/>
          </a:bodyPr>
          <a:lstStyle/>
          <a:p>
            <a:pPr lvl="0">
              <a:spcBef>
                <a:spcPts val="0"/>
              </a:spcBef>
              <a:buNone/>
            </a:pPr>
            <a:r>
              <a:rPr b="1" lang="en-US"/>
              <a:t>Network Description</a:t>
            </a:r>
          </a:p>
        </p:txBody>
      </p:sp>
      <p:sp>
        <p:nvSpPr>
          <p:cNvPr id="133" name="Shape 133"/>
          <p:cNvSpPr txBox="1"/>
          <p:nvPr>
            <p:ph idx="1" type="body"/>
          </p:nvPr>
        </p:nvSpPr>
        <p:spPr>
          <a:xfrm>
            <a:off x="113625" y="1463375"/>
            <a:ext cx="4264500" cy="4526100"/>
          </a:xfrm>
          <a:prstGeom prst="rect">
            <a:avLst/>
          </a:prstGeom>
        </p:spPr>
        <p:txBody>
          <a:bodyPr anchorCtr="0" anchor="t" bIns="91425" lIns="91425" rIns="91425" tIns="91425">
            <a:noAutofit/>
          </a:bodyPr>
          <a:lstStyle/>
          <a:p>
            <a:pPr indent="-228600" lvl="0" marL="457200" rtl="0">
              <a:lnSpc>
                <a:spcPct val="150000"/>
              </a:lnSpc>
              <a:spcBef>
                <a:spcPts val="0"/>
              </a:spcBef>
            </a:pPr>
            <a:r>
              <a:rPr lang="en-US"/>
              <a:t>W</a:t>
            </a:r>
            <a:r>
              <a:rPr lang="en-US"/>
              <a:t>eighted </a:t>
            </a:r>
          </a:p>
          <a:p>
            <a:pPr indent="-228600" lvl="0" marL="457200" rtl="0">
              <a:lnSpc>
                <a:spcPct val="150000"/>
              </a:lnSpc>
              <a:spcBef>
                <a:spcPts val="0"/>
              </a:spcBef>
            </a:pPr>
            <a:r>
              <a:rPr lang="en-US"/>
              <a:t>Undirected</a:t>
            </a:r>
          </a:p>
          <a:p>
            <a:pPr indent="-228600" lvl="0" marL="457200" rtl="0">
              <a:lnSpc>
                <a:spcPct val="150000"/>
              </a:lnSpc>
              <a:spcBef>
                <a:spcPts val="0"/>
              </a:spcBef>
            </a:pPr>
            <a:r>
              <a:rPr lang="en-US"/>
              <a:t>Diameter - 25</a:t>
            </a:r>
          </a:p>
          <a:p>
            <a:pPr indent="-228600" lvl="0" marL="457200" rtl="0">
              <a:lnSpc>
                <a:spcPct val="150000"/>
              </a:lnSpc>
              <a:spcBef>
                <a:spcPts val="0"/>
              </a:spcBef>
            </a:pPr>
            <a:r>
              <a:rPr lang="en-US"/>
              <a:t>Avg clustering - 0.590</a:t>
            </a:r>
          </a:p>
        </p:txBody>
      </p:sp>
      <p:sp>
        <p:nvSpPr>
          <p:cNvPr id="134" name="Shape 134"/>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35" name="Shape 135"/>
          <p:cNvPicPr preferRelativeResize="0"/>
          <p:nvPr/>
        </p:nvPicPr>
        <p:blipFill>
          <a:blip r:embed="rId3">
            <a:alphaModFix/>
          </a:blip>
          <a:stretch>
            <a:fillRect/>
          </a:stretch>
        </p:blipFill>
        <p:spPr>
          <a:xfrm>
            <a:off x="4198737" y="1043212"/>
            <a:ext cx="6462750" cy="5814775"/>
          </a:xfrm>
          <a:prstGeom prst="rect">
            <a:avLst/>
          </a:prstGeom>
          <a:noFill/>
          <a:ln>
            <a:noFill/>
          </a:ln>
        </p:spPr>
      </p:pic>
      <p:cxnSp>
        <p:nvCxnSpPr>
          <p:cNvPr id="136" name="Shape 136"/>
          <p:cNvCxnSpPr/>
          <p:nvPr/>
        </p:nvCxnSpPr>
        <p:spPr>
          <a:xfrm flipH="1">
            <a:off x="8790700" y="4361075"/>
            <a:ext cx="2050500" cy="684000"/>
          </a:xfrm>
          <a:prstGeom prst="straightConnector1">
            <a:avLst/>
          </a:prstGeom>
          <a:noFill/>
          <a:ln cap="flat" cmpd="sng" w="76200">
            <a:solidFill>
              <a:schemeClr val="dk2"/>
            </a:solidFill>
            <a:prstDash val="solid"/>
            <a:round/>
            <a:headEnd len="lg" w="lg" type="none"/>
            <a:tailEnd len="lg" w="lg" type="triangle"/>
          </a:ln>
        </p:spPr>
      </p:cxnSp>
      <p:sp>
        <p:nvSpPr>
          <p:cNvPr id="137" name="Shape 137"/>
          <p:cNvSpPr txBox="1"/>
          <p:nvPr/>
        </p:nvSpPr>
        <p:spPr>
          <a:xfrm>
            <a:off x="10841200" y="3995975"/>
            <a:ext cx="1573500" cy="365100"/>
          </a:xfrm>
          <a:prstGeom prst="rect">
            <a:avLst/>
          </a:prstGeom>
          <a:noFill/>
          <a:ln>
            <a:noFill/>
          </a:ln>
        </p:spPr>
        <p:txBody>
          <a:bodyPr anchorCtr="0" anchor="t" bIns="91425" lIns="91425" rIns="91425" tIns="91425">
            <a:noAutofit/>
          </a:bodyPr>
          <a:lstStyle/>
          <a:p>
            <a:pPr lvl="0">
              <a:spcBef>
                <a:spcPts val="0"/>
              </a:spcBef>
              <a:buNone/>
            </a:pPr>
            <a:r>
              <a:rPr b="1" lang="en-US" sz="1800">
                <a:solidFill>
                  <a:srgbClr val="073763"/>
                </a:solidFill>
              </a:rPr>
              <a:t>Adam</a:t>
            </a:r>
          </a:p>
        </p:txBody>
      </p:sp>
      <p:sp>
        <p:nvSpPr>
          <p:cNvPr id="138" name="Shape 138"/>
          <p:cNvSpPr txBox="1"/>
          <p:nvPr/>
        </p:nvSpPr>
        <p:spPr>
          <a:xfrm>
            <a:off x="1971450" y="5880475"/>
            <a:ext cx="2516400" cy="747000"/>
          </a:xfrm>
          <a:prstGeom prst="rect">
            <a:avLst/>
          </a:prstGeom>
          <a:noFill/>
          <a:ln>
            <a:noFill/>
          </a:ln>
        </p:spPr>
        <p:txBody>
          <a:bodyPr anchorCtr="0" anchor="t" bIns="91425" lIns="91425" rIns="91425" tIns="91425">
            <a:noAutofit/>
          </a:bodyPr>
          <a:lstStyle/>
          <a:p>
            <a:pPr lvl="0" rtl="0">
              <a:spcBef>
                <a:spcPts val="0"/>
              </a:spcBef>
              <a:buNone/>
            </a:pPr>
            <a:r>
              <a:rPr i="1" lang="en-US"/>
              <a:t>Image Source</a:t>
            </a:r>
            <a:r>
              <a:rPr lang="en-US"/>
              <a:t>:</a:t>
            </a:r>
          </a:p>
          <a:p>
            <a:pPr lvl="0" rtl="0">
              <a:spcBef>
                <a:spcPts val="0"/>
              </a:spcBef>
              <a:buNone/>
            </a:pPr>
            <a:r>
              <a:rPr lang="en-US"/>
              <a:t>bible.gml graph visualization using Gephi</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45" name="Shape 145"/>
          <p:cNvPicPr preferRelativeResize="0"/>
          <p:nvPr/>
        </p:nvPicPr>
        <p:blipFill>
          <a:blip r:embed="rId3">
            <a:alphaModFix/>
          </a:blip>
          <a:stretch>
            <a:fillRect/>
          </a:stretch>
        </p:blipFill>
        <p:spPr>
          <a:xfrm>
            <a:off x="4507085" y="0"/>
            <a:ext cx="7684916" cy="6858000"/>
          </a:xfrm>
          <a:prstGeom prst="rect">
            <a:avLst/>
          </a:prstGeom>
          <a:noFill/>
          <a:ln>
            <a:noFill/>
          </a:ln>
        </p:spPr>
      </p:pic>
      <p:pic>
        <p:nvPicPr>
          <p:cNvPr id="146" name="Shape 146"/>
          <p:cNvPicPr preferRelativeResize="0"/>
          <p:nvPr/>
        </p:nvPicPr>
        <p:blipFill>
          <a:blip r:embed="rId4">
            <a:alphaModFix/>
          </a:blip>
          <a:stretch>
            <a:fillRect/>
          </a:stretch>
        </p:blipFill>
        <p:spPr>
          <a:xfrm>
            <a:off x="0" y="1002000"/>
            <a:ext cx="4507074" cy="4357625"/>
          </a:xfrm>
          <a:prstGeom prst="rect">
            <a:avLst/>
          </a:prstGeom>
          <a:noFill/>
          <a:ln>
            <a:noFill/>
          </a:ln>
        </p:spPr>
      </p:pic>
      <p:sp>
        <p:nvSpPr>
          <p:cNvPr id="147" name="Shape 147"/>
          <p:cNvSpPr txBox="1"/>
          <p:nvPr/>
        </p:nvSpPr>
        <p:spPr>
          <a:xfrm>
            <a:off x="1990675" y="6111000"/>
            <a:ext cx="2516400" cy="747000"/>
          </a:xfrm>
          <a:prstGeom prst="rect">
            <a:avLst/>
          </a:prstGeom>
          <a:noFill/>
          <a:ln>
            <a:noFill/>
          </a:ln>
        </p:spPr>
        <p:txBody>
          <a:bodyPr anchorCtr="0" anchor="t" bIns="91425" lIns="91425" rIns="91425" tIns="91425">
            <a:noAutofit/>
          </a:bodyPr>
          <a:lstStyle/>
          <a:p>
            <a:pPr lvl="0">
              <a:spcBef>
                <a:spcPts val="0"/>
              </a:spcBef>
              <a:buNone/>
            </a:pPr>
            <a:r>
              <a:rPr i="1" lang="en-US"/>
              <a:t>Image Source</a:t>
            </a:r>
            <a:r>
              <a:rPr lang="en-US"/>
              <a:t>:</a:t>
            </a:r>
          </a:p>
          <a:p>
            <a:pPr lvl="0">
              <a:spcBef>
                <a:spcPts val="0"/>
              </a:spcBef>
              <a:buNone/>
            </a:pPr>
            <a:r>
              <a:rPr lang="en-US"/>
              <a:t>bible.gml graph visualization using Gephi</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609600" y="-12"/>
            <a:ext cx="10972800" cy="1143000"/>
          </a:xfrm>
          <a:prstGeom prst="rect">
            <a:avLst/>
          </a:prstGeom>
        </p:spPr>
        <p:txBody>
          <a:bodyPr anchorCtr="0" anchor="ctr" bIns="91425" lIns="91425" rIns="91425" tIns="91425">
            <a:noAutofit/>
          </a:bodyPr>
          <a:lstStyle/>
          <a:p>
            <a:pPr lvl="0">
              <a:spcBef>
                <a:spcPts val="0"/>
              </a:spcBef>
              <a:buNone/>
            </a:pPr>
            <a:r>
              <a:rPr b="1" lang="en-US"/>
              <a:t>Centrality Measures</a:t>
            </a:r>
          </a:p>
        </p:txBody>
      </p:sp>
      <p:sp>
        <p:nvSpPr>
          <p:cNvPr id="154" name="Shape 154"/>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55" name="Shape 155"/>
          <p:cNvSpPr txBox="1"/>
          <p:nvPr/>
        </p:nvSpPr>
        <p:spPr>
          <a:xfrm>
            <a:off x="0" y="1026125"/>
            <a:ext cx="3608700" cy="649800"/>
          </a:xfrm>
          <a:prstGeom prst="rect">
            <a:avLst/>
          </a:prstGeom>
          <a:noFill/>
          <a:ln>
            <a:noFill/>
          </a:ln>
        </p:spPr>
        <p:txBody>
          <a:bodyPr anchorCtr="0" anchor="t" bIns="91425" lIns="91425" rIns="91425" tIns="91425">
            <a:noAutofit/>
          </a:bodyPr>
          <a:lstStyle/>
          <a:p>
            <a:pPr lvl="0">
              <a:spcBef>
                <a:spcPts val="0"/>
              </a:spcBef>
              <a:buNone/>
            </a:pPr>
            <a:r>
              <a:rPr b="1" lang="en-US" sz="3000"/>
              <a:t>Degree Centrality</a:t>
            </a:r>
          </a:p>
        </p:txBody>
      </p:sp>
      <p:pic>
        <p:nvPicPr>
          <p:cNvPr id="156" name="Shape 156"/>
          <p:cNvPicPr preferRelativeResize="0"/>
          <p:nvPr/>
        </p:nvPicPr>
        <p:blipFill>
          <a:blip r:embed="rId3">
            <a:alphaModFix/>
          </a:blip>
          <a:stretch>
            <a:fillRect/>
          </a:stretch>
        </p:blipFill>
        <p:spPr>
          <a:xfrm>
            <a:off x="6360124" y="1026124"/>
            <a:ext cx="5831876" cy="5831876"/>
          </a:xfrm>
          <a:prstGeom prst="rect">
            <a:avLst/>
          </a:prstGeom>
          <a:noFill/>
          <a:ln>
            <a:noFill/>
          </a:ln>
        </p:spPr>
      </p:pic>
      <p:sp>
        <p:nvSpPr>
          <p:cNvPr id="157" name="Shape 157"/>
          <p:cNvSpPr txBox="1"/>
          <p:nvPr/>
        </p:nvSpPr>
        <p:spPr>
          <a:xfrm>
            <a:off x="0" y="1933325"/>
            <a:ext cx="3189000" cy="3080400"/>
          </a:xfrm>
          <a:prstGeom prst="rect">
            <a:avLst/>
          </a:prstGeom>
          <a:noFill/>
          <a:ln>
            <a:noFill/>
          </a:ln>
        </p:spPr>
        <p:txBody>
          <a:bodyPr anchorCtr="0" anchor="t" bIns="91425" lIns="91425" rIns="91425" tIns="91425">
            <a:noAutofit/>
          </a:bodyPr>
          <a:lstStyle/>
          <a:p>
            <a:pPr lvl="0">
              <a:spcBef>
                <a:spcPts val="0"/>
              </a:spcBef>
              <a:buNone/>
            </a:pPr>
            <a:r>
              <a:rPr lang="en-US" sz="2400"/>
              <a:t>Most happening place during the Old Testament :</a:t>
            </a:r>
          </a:p>
          <a:p>
            <a:pPr indent="-381000" lvl="0" marL="457200">
              <a:spcBef>
                <a:spcPts val="0"/>
              </a:spcBef>
              <a:buSzPct val="100000"/>
              <a:buChar char="●"/>
            </a:pPr>
            <a:r>
              <a:rPr lang="en-US" sz="2400"/>
              <a:t>Israel (1075.00)</a:t>
            </a:r>
          </a:p>
          <a:p>
            <a:pPr indent="-381000" lvl="0" marL="457200">
              <a:spcBef>
                <a:spcPts val="0"/>
              </a:spcBef>
              <a:buSzPct val="100000"/>
              <a:buChar char="●"/>
            </a:pPr>
            <a:r>
              <a:rPr lang="en-US" sz="2400"/>
              <a:t>Judah (536.00)</a:t>
            </a:r>
          </a:p>
          <a:p>
            <a:pPr indent="-381000" lvl="0" marL="457200">
              <a:spcBef>
                <a:spcPts val="0"/>
              </a:spcBef>
              <a:buSzPct val="100000"/>
              <a:buChar char="●"/>
            </a:pPr>
            <a:r>
              <a:rPr lang="en-US" sz="2400"/>
              <a:t>Jerusalem(208.00)</a:t>
            </a:r>
          </a:p>
          <a:p>
            <a:pPr indent="-381000" lvl="0" marL="457200">
              <a:spcBef>
                <a:spcPts val="0"/>
              </a:spcBef>
              <a:buSzPct val="100000"/>
              <a:buChar char="●"/>
            </a:pPr>
            <a:r>
              <a:rPr lang="en-US" sz="2400"/>
              <a:t>Philistines(164.00)</a:t>
            </a:r>
          </a:p>
          <a:p>
            <a:pPr lvl="0">
              <a:spcBef>
                <a:spcPts val="0"/>
              </a:spcBef>
              <a:buNone/>
            </a:pPr>
            <a:r>
              <a:t/>
            </a:r>
            <a:endParaRPr sz="2400"/>
          </a:p>
        </p:txBody>
      </p:sp>
      <p:sp>
        <p:nvSpPr>
          <p:cNvPr id="158" name="Shape 158"/>
          <p:cNvSpPr txBox="1"/>
          <p:nvPr/>
        </p:nvSpPr>
        <p:spPr>
          <a:xfrm>
            <a:off x="3383575" y="1933325"/>
            <a:ext cx="3352200" cy="977100"/>
          </a:xfrm>
          <a:prstGeom prst="rect">
            <a:avLst/>
          </a:prstGeom>
          <a:noFill/>
          <a:ln>
            <a:noFill/>
          </a:ln>
        </p:spPr>
        <p:txBody>
          <a:bodyPr anchorCtr="0" anchor="t" bIns="91425" lIns="91425" rIns="91425" tIns="91425">
            <a:noAutofit/>
          </a:bodyPr>
          <a:lstStyle/>
          <a:p>
            <a:pPr lvl="0">
              <a:spcBef>
                <a:spcPts val="0"/>
              </a:spcBef>
              <a:buNone/>
            </a:pPr>
            <a:r>
              <a:rPr lang="en-US" sz="2400"/>
              <a:t>Most popular/ </a:t>
            </a:r>
            <a:r>
              <a:rPr lang="en-US" sz="2400"/>
              <a:t>influential</a:t>
            </a:r>
            <a:r>
              <a:rPr lang="en-US" sz="2400"/>
              <a:t> people during the old testament:</a:t>
            </a:r>
          </a:p>
          <a:p>
            <a:pPr indent="-381000" lvl="0" marL="457200">
              <a:spcBef>
                <a:spcPts val="0"/>
              </a:spcBef>
              <a:buSzPct val="100000"/>
              <a:buChar char="●"/>
            </a:pPr>
            <a:r>
              <a:rPr lang="en-US" sz="2400"/>
              <a:t>God (924.00)</a:t>
            </a:r>
          </a:p>
          <a:p>
            <a:pPr indent="-381000" lvl="0" marL="457200">
              <a:spcBef>
                <a:spcPts val="0"/>
              </a:spcBef>
              <a:buSzPct val="100000"/>
              <a:buChar char="●"/>
            </a:pPr>
            <a:r>
              <a:rPr lang="en-US" sz="2400"/>
              <a:t>David(653.00)</a:t>
            </a:r>
          </a:p>
          <a:p>
            <a:pPr indent="-381000" lvl="0" marL="457200">
              <a:spcBef>
                <a:spcPts val="0"/>
              </a:spcBef>
              <a:buSzPct val="100000"/>
              <a:buChar char="●"/>
            </a:pPr>
            <a:r>
              <a:rPr lang="en-US" sz="2400"/>
              <a:t>Saul(323.00)</a:t>
            </a:r>
          </a:p>
          <a:p>
            <a:pPr indent="-381000" lvl="0" marL="457200">
              <a:spcBef>
                <a:spcPts val="0"/>
              </a:spcBef>
              <a:buSzPct val="100000"/>
              <a:buChar char="●"/>
            </a:pPr>
            <a:r>
              <a:rPr lang="en-US" sz="2400"/>
              <a:t>Moses(301.00)</a:t>
            </a:r>
          </a:p>
        </p:txBody>
      </p:sp>
      <p:sp>
        <p:nvSpPr>
          <p:cNvPr id="159" name="Shape 159"/>
          <p:cNvSpPr txBox="1"/>
          <p:nvPr/>
        </p:nvSpPr>
        <p:spPr>
          <a:xfrm>
            <a:off x="3383575" y="6106525"/>
            <a:ext cx="3015900" cy="365100"/>
          </a:xfrm>
          <a:prstGeom prst="rect">
            <a:avLst/>
          </a:prstGeom>
          <a:noFill/>
          <a:ln>
            <a:noFill/>
          </a:ln>
        </p:spPr>
        <p:txBody>
          <a:bodyPr anchorCtr="0" anchor="t" bIns="91425" lIns="91425" rIns="91425" tIns="91425">
            <a:noAutofit/>
          </a:bodyPr>
          <a:lstStyle/>
          <a:p>
            <a:pPr lvl="0">
              <a:spcBef>
                <a:spcPts val="0"/>
              </a:spcBef>
              <a:buNone/>
            </a:pPr>
            <a:r>
              <a:rPr i="1" lang="en-US"/>
              <a:t>Image source: </a:t>
            </a:r>
            <a:r>
              <a:rPr lang="en-US" u="sng">
                <a:solidFill>
                  <a:schemeClr val="hlink"/>
                </a:solidFill>
                <a:hlinkClick r:id="rId4"/>
              </a:rPr>
              <a:t>http://chrisharrison.net/projects/bibleviz/BibleNetworkmediumOrig.jpg</a:t>
            </a:r>
          </a:p>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idx="12" type="sldNum"/>
          </p:nvPr>
        </p:nvSpPr>
        <p:spPr>
          <a:xfrm>
            <a:off x="8737600" y="6356351"/>
            <a:ext cx="2844900" cy="365099"/>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66" name="Shape 166"/>
          <p:cNvPicPr preferRelativeResize="0"/>
          <p:nvPr/>
        </p:nvPicPr>
        <p:blipFill>
          <a:blip r:embed="rId3">
            <a:alphaModFix/>
          </a:blip>
          <a:stretch>
            <a:fillRect/>
          </a:stretch>
        </p:blipFill>
        <p:spPr>
          <a:xfrm>
            <a:off x="153950" y="1849550"/>
            <a:ext cx="5421374" cy="4704225"/>
          </a:xfrm>
          <a:prstGeom prst="rect">
            <a:avLst/>
          </a:prstGeom>
          <a:noFill/>
          <a:ln>
            <a:noFill/>
          </a:ln>
        </p:spPr>
      </p:pic>
      <p:sp>
        <p:nvSpPr>
          <p:cNvPr id="167" name="Shape 167"/>
          <p:cNvSpPr txBox="1"/>
          <p:nvPr/>
        </p:nvSpPr>
        <p:spPr>
          <a:xfrm>
            <a:off x="3795750" y="172475"/>
            <a:ext cx="4600500" cy="444600"/>
          </a:xfrm>
          <a:prstGeom prst="rect">
            <a:avLst/>
          </a:prstGeom>
          <a:noFill/>
          <a:ln>
            <a:noFill/>
          </a:ln>
        </p:spPr>
        <p:txBody>
          <a:bodyPr anchorCtr="0" anchor="t" bIns="91425" lIns="91425" rIns="91425" tIns="91425">
            <a:noAutofit/>
          </a:bodyPr>
          <a:lstStyle/>
          <a:p>
            <a:pPr lvl="0" rtl="0">
              <a:spcBef>
                <a:spcPts val="0"/>
              </a:spcBef>
              <a:buNone/>
            </a:pPr>
            <a:r>
              <a:rPr b="1" lang="en-US" sz="3000"/>
              <a:t>Eigenvector </a:t>
            </a:r>
            <a:r>
              <a:rPr b="1" lang="en-US" sz="3000"/>
              <a:t>Centrality</a:t>
            </a:r>
          </a:p>
        </p:txBody>
      </p:sp>
      <p:pic>
        <p:nvPicPr>
          <p:cNvPr id="168" name="Shape 168"/>
          <p:cNvPicPr preferRelativeResize="0"/>
          <p:nvPr/>
        </p:nvPicPr>
        <p:blipFill>
          <a:blip r:embed="rId4">
            <a:alphaModFix/>
          </a:blip>
          <a:stretch>
            <a:fillRect/>
          </a:stretch>
        </p:blipFill>
        <p:spPr>
          <a:xfrm>
            <a:off x="6313250" y="1849550"/>
            <a:ext cx="4980074" cy="4748150"/>
          </a:xfrm>
          <a:prstGeom prst="rect">
            <a:avLst/>
          </a:prstGeom>
          <a:noFill/>
          <a:ln>
            <a:noFill/>
          </a:ln>
        </p:spPr>
      </p:pic>
      <p:sp>
        <p:nvSpPr>
          <p:cNvPr id="169" name="Shape 169"/>
          <p:cNvSpPr/>
          <p:nvPr/>
        </p:nvSpPr>
        <p:spPr>
          <a:xfrm>
            <a:off x="298175" y="4808050"/>
            <a:ext cx="2720700" cy="365100"/>
          </a:xfrm>
          <a:prstGeom prst="rect">
            <a:avLst/>
          </a:prstGeom>
          <a:noFill/>
          <a:ln cap="flat" cmpd="sng" w="952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0" name="Shape 170"/>
          <p:cNvSpPr/>
          <p:nvPr/>
        </p:nvSpPr>
        <p:spPr>
          <a:xfrm>
            <a:off x="6578450" y="4808050"/>
            <a:ext cx="4062600" cy="801300"/>
          </a:xfrm>
          <a:prstGeom prst="rect">
            <a:avLst/>
          </a:prstGeom>
          <a:noFill/>
          <a:ln cap="flat" cmpd="sng" w="952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1" name="Shape 171"/>
          <p:cNvSpPr/>
          <p:nvPr/>
        </p:nvSpPr>
        <p:spPr>
          <a:xfrm>
            <a:off x="391350" y="5963475"/>
            <a:ext cx="2627400" cy="444600"/>
          </a:xfrm>
          <a:prstGeom prst="rect">
            <a:avLst/>
          </a:prstGeom>
          <a:noFill/>
          <a:ln cap="flat" cmpd="sng" w="952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